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4"/>
  </p:sldMasterIdLst>
  <p:notesMasterIdLst>
    <p:notesMasterId r:id="rId32"/>
  </p:notesMasterIdLst>
  <p:sldIdLst>
    <p:sldId id="256" r:id="rId5"/>
    <p:sldId id="258" r:id="rId6"/>
    <p:sldId id="261" r:id="rId7"/>
    <p:sldId id="259"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81" r:id="rId21"/>
    <p:sldId id="273" r:id="rId22"/>
    <p:sldId id="274" r:id="rId23"/>
    <p:sldId id="282" r:id="rId24"/>
    <p:sldId id="275" r:id="rId25"/>
    <p:sldId id="283" r:id="rId26"/>
    <p:sldId id="276" r:id="rId27"/>
    <p:sldId id="277" r:id="rId28"/>
    <p:sldId id="278" r:id="rId29"/>
    <p:sldId id="279" r:id="rId30"/>
    <p:sldId id="257" r:id="rId31"/>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0B454298-49FA-47F0-AC12-78CEDEC4AFA8}" type="datetimeFigureOut">
              <a:rPr lang="en-US" smtClean="0"/>
              <a:t>2/8/2022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4FB7EB7-498A-4D83-AFB5-2772CA673140}" type="slidenum">
              <a:rPr lang="en-US" smtClean="0"/>
              <a:t>‹#›</a:t>
            </a:fld>
            <a:endParaRPr lang="en-US"/>
          </a:p>
        </p:txBody>
      </p:sp>
    </p:spTree>
    <p:extLst>
      <p:ext uri="{BB962C8B-B14F-4D97-AF65-F5344CB8AC3E}">
        <p14:creationId xmlns:p14="http://schemas.microsoft.com/office/powerpoint/2010/main" val="2229740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0AEF84CF-E5F9-4648-9AC7-6844B4212BBC}" type="datetime1">
              <a:rPr lang="en-US" smtClean="0"/>
              <a:t>2/8/2022</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r>
              <a:rPr lang="en-US"/>
              <a:t>Raleigh-Cary Jewish Family Services </a:t>
            </a:r>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E8F094-2DD5-43DD-98E2-5190C1C78448}" type="datetime1">
              <a:rPr lang="en-US" smtClean="0"/>
              <a:t>2/8/2022</a:t>
            </a:fld>
            <a:endParaRPr lang="en-US" dirty="0"/>
          </a:p>
        </p:txBody>
      </p:sp>
      <p:sp>
        <p:nvSpPr>
          <p:cNvPr id="5" name="Footer Placeholder 4"/>
          <p:cNvSpPr>
            <a:spLocks noGrp="1"/>
          </p:cNvSpPr>
          <p:nvPr>
            <p:ph type="ftr" sz="quarter" idx="11"/>
          </p:nvPr>
        </p:nvSpPr>
        <p:spPr/>
        <p:txBody>
          <a:bodyPr/>
          <a:lstStyle/>
          <a:p>
            <a:r>
              <a:rPr lang="en-US"/>
              <a:t>Raleigh-Cary Jewish Family Services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9FFCE5-6D52-4320-9D4E-F06720CD57A4}" type="datetime1">
              <a:rPr lang="en-US" smtClean="0"/>
              <a:t>2/8/2022</a:t>
            </a:fld>
            <a:endParaRPr lang="en-US" dirty="0"/>
          </a:p>
        </p:txBody>
      </p:sp>
      <p:sp>
        <p:nvSpPr>
          <p:cNvPr id="5" name="Footer Placeholder 4"/>
          <p:cNvSpPr>
            <a:spLocks noGrp="1"/>
          </p:cNvSpPr>
          <p:nvPr>
            <p:ph type="ftr" sz="quarter" idx="11"/>
          </p:nvPr>
        </p:nvSpPr>
        <p:spPr/>
        <p:txBody>
          <a:bodyPr/>
          <a:lstStyle/>
          <a:p>
            <a:r>
              <a:rPr lang="en-US"/>
              <a:t>Raleigh-Cary Jewish Family Services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A9D65B-85A4-4AF2-A793-90B56472250B}" type="datetime1">
              <a:rPr lang="en-US" smtClean="0"/>
              <a:t>2/8/2022</a:t>
            </a:fld>
            <a:endParaRPr lang="en-US" dirty="0"/>
          </a:p>
        </p:txBody>
      </p:sp>
      <p:sp>
        <p:nvSpPr>
          <p:cNvPr id="8" name="Footer Placeholder 7"/>
          <p:cNvSpPr>
            <a:spLocks noGrp="1"/>
          </p:cNvSpPr>
          <p:nvPr>
            <p:ph type="ftr" sz="quarter" idx="11"/>
          </p:nvPr>
        </p:nvSpPr>
        <p:spPr/>
        <p:txBody>
          <a:bodyPr/>
          <a:lstStyle/>
          <a:p>
            <a:r>
              <a:rPr lang="en-US"/>
              <a:t>Raleigh-Cary Jewish Family Services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8113CB1-057C-4389-8AB5-B28D2E947BD1}" type="datetime1">
              <a:rPr lang="en-US" smtClean="0"/>
              <a:t>2/8/2022</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r>
              <a:rPr lang="en-US"/>
              <a:t>Raleigh-Cary Jewish Family Services </a:t>
            </a:r>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055544-C914-4420-ADDC-254E9F929759}" type="datetime1">
              <a:rPr lang="en-US" smtClean="0"/>
              <a:t>2/8/2022</a:t>
            </a:fld>
            <a:endParaRPr lang="en-US" dirty="0"/>
          </a:p>
        </p:txBody>
      </p:sp>
      <p:sp>
        <p:nvSpPr>
          <p:cNvPr id="6" name="Footer Placeholder 5"/>
          <p:cNvSpPr>
            <a:spLocks noGrp="1"/>
          </p:cNvSpPr>
          <p:nvPr>
            <p:ph type="ftr" sz="quarter" idx="11"/>
          </p:nvPr>
        </p:nvSpPr>
        <p:spPr/>
        <p:txBody>
          <a:bodyPr/>
          <a:lstStyle/>
          <a:p>
            <a:r>
              <a:rPr lang="en-US"/>
              <a:t>Raleigh-Cary Jewish Family Services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664438-209C-4487-9034-950905152F4F}" type="datetime1">
              <a:rPr lang="en-US" smtClean="0"/>
              <a:t>2/8/2022</a:t>
            </a:fld>
            <a:endParaRPr lang="en-US" dirty="0"/>
          </a:p>
        </p:txBody>
      </p:sp>
      <p:sp>
        <p:nvSpPr>
          <p:cNvPr id="8" name="Footer Placeholder 7"/>
          <p:cNvSpPr>
            <a:spLocks noGrp="1"/>
          </p:cNvSpPr>
          <p:nvPr>
            <p:ph type="ftr" sz="quarter" idx="11"/>
          </p:nvPr>
        </p:nvSpPr>
        <p:spPr/>
        <p:txBody>
          <a:bodyPr/>
          <a:lstStyle/>
          <a:p>
            <a:r>
              <a:rPr lang="en-US"/>
              <a:t>Raleigh-Cary Jewish Family Services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D48E17-FD45-440E-8326-A5BE7C5DF77C}" type="datetime1">
              <a:rPr lang="en-US" smtClean="0"/>
              <a:t>2/8/2022</a:t>
            </a:fld>
            <a:endParaRPr lang="en-US" dirty="0"/>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2CABF7-79C4-45ED-9450-DDD8D13DDFF0}" type="datetime1">
              <a:rPr lang="en-US" smtClean="0"/>
              <a:t>2/8/2022</a:t>
            </a:fld>
            <a:endParaRPr lang="en-US" dirty="0"/>
          </a:p>
        </p:txBody>
      </p:sp>
      <p:sp>
        <p:nvSpPr>
          <p:cNvPr id="3" name="Footer Placeholder 2"/>
          <p:cNvSpPr>
            <a:spLocks noGrp="1"/>
          </p:cNvSpPr>
          <p:nvPr>
            <p:ph type="ftr" sz="quarter" idx="11"/>
          </p:nvPr>
        </p:nvSpPr>
        <p:spPr/>
        <p:txBody>
          <a:bodyPr/>
          <a:lstStyle/>
          <a:p>
            <a:r>
              <a:rPr lang="en-US"/>
              <a:t>Raleigh-Cary Jewish Family Services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C72A9BA0-2ECC-4A27-AAD5-F810D2063D9B}" type="datetime1">
              <a:rPr lang="en-US" smtClean="0"/>
              <a:t>2/8/2022</a:t>
            </a:fld>
            <a:endParaRPr lang="en-US" dirty="0"/>
          </a:p>
        </p:txBody>
      </p:sp>
      <p:sp>
        <p:nvSpPr>
          <p:cNvPr id="9" name="Footer Placeholder 8"/>
          <p:cNvSpPr>
            <a:spLocks noGrp="1"/>
          </p:cNvSpPr>
          <p:nvPr>
            <p:ph type="ftr" sz="quarter" idx="11"/>
          </p:nvPr>
        </p:nvSpPr>
        <p:spPr/>
        <p:txBody>
          <a:bodyPr/>
          <a:lstStyle>
            <a:lvl1pPr algn="r">
              <a:defRPr/>
            </a:lvl1pPr>
          </a:lstStyle>
          <a:p>
            <a:r>
              <a:rPr lang="en-US"/>
              <a:t>Raleigh-Cary Jewish Family Services </a:t>
            </a:r>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23653E23-33F7-46E5-A35C-9BB32CBADEF7}" type="datetime1">
              <a:rPr lang="en-US" smtClean="0"/>
              <a:t>2/8/2022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a:t>Raleigh-Cary Jewish Family Services </a:t>
            </a:r>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2E0B0824-BE36-4942-9343-C7777E585D19}" type="datetime1">
              <a:rPr lang="en-US" smtClean="0"/>
              <a:t>2/8/2022</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r>
              <a:rPr lang="en-US"/>
              <a:t>Raleigh-Cary Jewish Family Services </a:t>
            </a:r>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588087"/>
            <a:ext cx="9068586" cy="2590800"/>
          </a:xfrm>
        </p:spPr>
        <p:txBody>
          <a:bodyPr/>
          <a:lstStyle/>
          <a:p>
            <a:r>
              <a:rPr lang="en-US" sz="5400" dirty="0"/>
              <a:t>Raleigh-Cary </a:t>
            </a:r>
            <a:br>
              <a:rPr lang="en-US" sz="5400" dirty="0"/>
            </a:br>
            <a:r>
              <a:rPr lang="en-US" sz="5400" dirty="0" err="1"/>
              <a:t>jewish</a:t>
            </a:r>
            <a:r>
              <a:rPr lang="en-US" sz="5400" dirty="0"/>
              <a:t> family services</a:t>
            </a:r>
          </a:p>
        </p:txBody>
      </p:sp>
      <p:sp>
        <p:nvSpPr>
          <p:cNvPr id="3" name="Subtitle 2"/>
          <p:cNvSpPr>
            <a:spLocks noGrp="1"/>
          </p:cNvSpPr>
          <p:nvPr>
            <p:ph type="subTitle" idx="1"/>
          </p:nvPr>
        </p:nvSpPr>
        <p:spPr/>
        <p:txBody>
          <a:bodyPr>
            <a:noAutofit/>
          </a:bodyPr>
          <a:lstStyle/>
          <a:p>
            <a:r>
              <a:rPr lang="en-US" sz="3200" dirty="0"/>
              <a:t>Shabbat Services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233" y="1634063"/>
            <a:ext cx="5431536" cy="1450848"/>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1</a:t>
            </a:fld>
            <a:endParaRPr lang="en-US" dirty="0"/>
          </a:p>
        </p:txBody>
      </p:sp>
      <p:sp>
        <p:nvSpPr>
          <p:cNvPr id="6" name="Footer Placeholder 5"/>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1147261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87383"/>
            <a:ext cx="11743509" cy="6361611"/>
          </a:xfrm>
        </p:spPr>
        <p:txBody>
          <a:bodyPr>
            <a:normAutofit/>
          </a:bodyPr>
          <a:lstStyle/>
          <a:p>
            <a:pPr algn="ctr"/>
            <a:r>
              <a:rPr lang="en-US" sz="3600" b="1" u="sng" dirty="0"/>
              <a:t>GOD OF ALL GENERATIONS</a:t>
            </a:r>
            <a:r>
              <a:rPr lang="en-US" sz="6000" dirty="0"/>
              <a:t/>
            </a:r>
            <a:br>
              <a:rPr lang="en-US" sz="6000" dirty="0"/>
            </a:br>
            <a:r>
              <a:rPr lang="en-US" sz="2800" i="1" dirty="0">
                <a:solidFill>
                  <a:srgbClr val="002060"/>
                </a:solidFill>
              </a:rPr>
              <a:t>Baruch atah, Adonai Eloheinu v’Elohei avoteinu v’imoteinu, Elohei Avraham, Elohei Yitzchak v’Elohei Yaakov, Elohei Sarah, Elohei Rivkah, </a:t>
            </a:r>
            <a:r>
              <a:rPr lang="en-US" sz="2800" i="1" dirty="0" err="1">
                <a:solidFill>
                  <a:srgbClr val="002060"/>
                </a:solidFill>
              </a:rPr>
              <a:t>Elohei</a:t>
            </a:r>
            <a:r>
              <a:rPr lang="en-US" sz="2800" i="1" dirty="0">
                <a:solidFill>
                  <a:srgbClr val="002060"/>
                </a:solidFill>
              </a:rPr>
              <a:t> Rachel, </a:t>
            </a:r>
            <a:r>
              <a:rPr lang="en-US" sz="2800" i="1" dirty="0" err="1">
                <a:solidFill>
                  <a:srgbClr val="002060"/>
                </a:solidFill>
              </a:rPr>
              <a:t>v’Elohei</a:t>
            </a:r>
            <a:r>
              <a:rPr lang="en-US" sz="2800" i="1" dirty="0">
                <a:solidFill>
                  <a:srgbClr val="002060"/>
                </a:solidFill>
              </a:rPr>
              <a:t> Leah.</a:t>
            </a:r>
            <a:br>
              <a:rPr lang="en-US" sz="2800" i="1" dirty="0">
                <a:solidFill>
                  <a:srgbClr val="002060"/>
                </a:solidFill>
              </a:rPr>
            </a:br>
            <a:r>
              <a:rPr lang="en-US" sz="2800" i="1" dirty="0">
                <a:solidFill>
                  <a:srgbClr val="002060"/>
                </a:solidFill>
              </a:rPr>
              <a:t>Baruch atah, Adonai, magein Avraham v’ezrat Sarah.</a:t>
            </a:r>
            <a:br>
              <a:rPr lang="en-US" sz="2800" i="1" dirty="0">
                <a:solidFill>
                  <a:srgbClr val="002060"/>
                </a:solidFill>
              </a:rPr>
            </a:br>
            <a:r>
              <a:rPr lang="en-US" sz="2800" i="1" dirty="0">
                <a:solidFill>
                  <a:srgbClr val="002060"/>
                </a:solidFill>
              </a:rPr>
              <a:t> </a:t>
            </a:r>
            <a:br>
              <a:rPr lang="en-US" sz="2800" i="1" dirty="0">
                <a:solidFill>
                  <a:srgbClr val="002060"/>
                </a:solidFill>
              </a:rPr>
            </a:br>
            <a:r>
              <a:rPr lang="en-US" sz="3100" b="1" dirty="0"/>
              <a:t>Blessed are You Adonai our G-d, G-d of our fathers and mothers. G-d of Abraham, Isaac and Jacob, G-d of Sarah, Rebecca, Rachel  and Leah. Great, mighty and awesome G-d. Supreme G-d who bestows beneficial kindness and creates everything, who recalls the kindness of the Patriarchs and the Matriarchs, and brings a Redeemer to their children’s children, for G-d’s namesake. O Ruler and Savior and Shield. Blessed are you Adonai, Shield of Abraham and Helper of Sarah.</a:t>
            </a:r>
            <a:endParaRPr lang="en-US" b="1" dirty="0"/>
          </a:p>
        </p:txBody>
      </p:sp>
      <p:sp>
        <p:nvSpPr>
          <p:cNvPr id="3" name="Slide Number Placeholder 2"/>
          <p:cNvSpPr>
            <a:spLocks noGrp="1"/>
          </p:cNvSpPr>
          <p:nvPr>
            <p:ph type="sldNum" sz="quarter" idx="12"/>
          </p:nvPr>
        </p:nvSpPr>
        <p:spPr>
          <a:xfrm>
            <a:off x="10515599" y="6444832"/>
            <a:ext cx="1463040" cy="274320"/>
          </a:xfrm>
        </p:spPr>
        <p:txBody>
          <a:bodyPr/>
          <a:lstStyle/>
          <a:p>
            <a:fld id="{4FAB73BC-B049-4115-A692-8D63A059BFB8}" type="slidenum">
              <a:rPr lang="en-US" sz="6000" smtClean="0">
                <a:solidFill>
                  <a:srgbClr val="FF0000"/>
                </a:solidFill>
              </a:rPr>
              <a:t>10</a:t>
            </a:fld>
            <a:endParaRPr lang="en-US" sz="6000" dirty="0">
              <a:solidFill>
                <a:srgbClr val="FF0000"/>
              </a:solidFill>
            </a:endParaRPr>
          </a:p>
        </p:txBody>
      </p:sp>
      <p:sp>
        <p:nvSpPr>
          <p:cNvPr id="4" name="Footer Placeholder 3"/>
          <p:cNvSpPr>
            <a:spLocks noGrp="1"/>
          </p:cNvSpPr>
          <p:nvPr>
            <p:ph type="ftr" sz="quarter" idx="11"/>
          </p:nvPr>
        </p:nvSpPr>
        <p:spPr>
          <a:xfrm>
            <a:off x="3500845" y="6581992"/>
            <a:ext cx="5212080" cy="274320"/>
          </a:xfrm>
        </p:spPr>
        <p:txBody>
          <a:bodyPr/>
          <a:lstStyle/>
          <a:p>
            <a:r>
              <a:rPr lang="en-US" dirty="0"/>
              <a:t>Raleigh-Cary Jewish Family Services </a:t>
            </a:r>
          </a:p>
        </p:txBody>
      </p:sp>
    </p:spTree>
    <p:extLst>
      <p:ext uri="{BB962C8B-B14F-4D97-AF65-F5344CB8AC3E}">
        <p14:creationId xmlns:p14="http://schemas.microsoft.com/office/powerpoint/2010/main" val="1339578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0"/>
            <a:ext cx="11678194" cy="6688183"/>
          </a:xfrm>
        </p:spPr>
        <p:txBody>
          <a:bodyPr>
            <a:normAutofit fontScale="90000"/>
          </a:bodyPr>
          <a:lstStyle/>
          <a:p>
            <a:pPr algn="ctr"/>
            <a:r>
              <a:rPr lang="en-US" sz="3200" b="1" u="sng" dirty="0"/>
              <a:t>G-D’S POWER</a:t>
            </a:r>
            <a:r>
              <a:rPr lang="en-US" sz="5400" dirty="0"/>
              <a:t/>
            </a:r>
            <a:br>
              <a:rPr lang="en-US" sz="5400" dirty="0"/>
            </a:br>
            <a:r>
              <a:rPr lang="en-US" sz="2000" dirty="0" err="1"/>
              <a:t>Atah</a:t>
            </a:r>
            <a:r>
              <a:rPr lang="en-US" sz="2000" dirty="0"/>
              <a:t> gibor l’olam, Adonai, m’chayeih hakol atah, rav l’hoshia.</a:t>
            </a:r>
            <a:br>
              <a:rPr lang="en-US" sz="2000" dirty="0"/>
            </a:br>
            <a:r>
              <a:rPr lang="en-US" sz="2000" dirty="0"/>
              <a:t> </a:t>
            </a:r>
            <a:br>
              <a:rPr lang="en-US" sz="2000" dirty="0"/>
            </a:br>
            <a:r>
              <a:rPr lang="en-US" sz="2700" dirty="0"/>
              <a:t>Your might, O G-d, is everlasting.</a:t>
            </a:r>
            <a:br>
              <a:rPr lang="en-US" sz="2700" dirty="0"/>
            </a:br>
            <a:r>
              <a:rPr lang="en-US" sz="2700" b="1" dirty="0"/>
              <a:t>Help us to use our strength for good. </a:t>
            </a:r>
            <a:br>
              <a:rPr lang="en-US" sz="2700" b="1" dirty="0"/>
            </a:br>
            <a:r>
              <a:rPr lang="en-US" sz="2700" dirty="0"/>
              <a:t> </a:t>
            </a:r>
            <a:br>
              <a:rPr lang="en-US" sz="2700" dirty="0"/>
            </a:br>
            <a:r>
              <a:rPr lang="en-US" sz="2700" dirty="0"/>
              <a:t>You are the Source of life and blessing.</a:t>
            </a:r>
            <a:br>
              <a:rPr lang="en-US" sz="2700" dirty="0"/>
            </a:br>
            <a:r>
              <a:rPr lang="en-US" sz="2700" b="1" dirty="0"/>
              <a:t>Help us to choose life for ourselves and our children</a:t>
            </a:r>
            <a:r>
              <a:rPr lang="en-US" sz="2700" dirty="0"/>
              <a:t>.</a:t>
            </a:r>
            <a:br>
              <a:rPr lang="en-US" sz="2700" dirty="0"/>
            </a:br>
            <a:r>
              <a:rPr lang="en-US" sz="2700" dirty="0"/>
              <a:t> </a:t>
            </a:r>
            <a:br>
              <a:rPr lang="en-US" sz="2700" dirty="0"/>
            </a:br>
            <a:r>
              <a:rPr lang="en-US" sz="2700" dirty="0"/>
              <a:t>You are the support of the falling.</a:t>
            </a:r>
            <a:br>
              <a:rPr lang="en-US" sz="2700" dirty="0"/>
            </a:br>
            <a:r>
              <a:rPr lang="en-US" sz="2700" b="1" dirty="0"/>
              <a:t>Help us to lift the fallen.</a:t>
            </a:r>
            <a:br>
              <a:rPr lang="en-US" sz="2700" b="1" dirty="0"/>
            </a:br>
            <a:r>
              <a:rPr lang="en-US" sz="2700" dirty="0"/>
              <a:t> </a:t>
            </a:r>
            <a:br>
              <a:rPr lang="en-US" sz="2700" dirty="0"/>
            </a:br>
            <a:r>
              <a:rPr lang="en-US" sz="2700" dirty="0"/>
              <a:t>You are the Author of freedom.</a:t>
            </a:r>
            <a:br>
              <a:rPr lang="en-US" sz="2700" dirty="0"/>
            </a:br>
            <a:r>
              <a:rPr lang="en-US" sz="2700" b="1" dirty="0"/>
              <a:t>Help us to free the captive.</a:t>
            </a:r>
            <a:br>
              <a:rPr lang="en-US" sz="2700" b="1" dirty="0"/>
            </a:br>
            <a:r>
              <a:rPr lang="en-US" sz="2700" dirty="0"/>
              <a:t> </a:t>
            </a:r>
            <a:br>
              <a:rPr lang="en-US" sz="2700" dirty="0"/>
            </a:br>
            <a:r>
              <a:rPr lang="en-US" sz="2700" dirty="0"/>
              <a:t>You are our hope in death as in life.</a:t>
            </a:r>
            <a:br>
              <a:rPr lang="en-US" sz="2700" dirty="0"/>
            </a:br>
            <a:r>
              <a:rPr lang="en-US" sz="2700" b="1" dirty="0"/>
              <a:t>Help us to keep faith with those who sleep in the dust</a:t>
            </a:r>
            <a:r>
              <a:rPr lang="en-US" sz="2700" dirty="0"/>
              <a:t>.</a:t>
            </a:r>
            <a:br>
              <a:rPr lang="en-US" sz="2700" dirty="0"/>
            </a:br>
            <a:r>
              <a:rPr lang="en-US" sz="2700" dirty="0"/>
              <a:t> </a:t>
            </a:r>
            <a:br>
              <a:rPr lang="en-US" sz="2700" dirty="0"/>
            </a:br>
            <a:r>
              <a:rPr lang="en-US" sz="2700" dirty="0"/>
              <a:t>Your might, O G-d, is everlasting;</a:t>
            </a:r>
            <a:br>
              <a:rPr lang="en-US" sz="2700" dirty="0"/>
            </a:br>
            <a:r>
              <a:rPr lang="en-US" sz="2700" b="1" dirty="0"/>
              <a:t>Help us to use our strength for good.</a:t>
            </a:r>
            <a:endParaRPr lang="en-US" sz="4900" b="1"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11</a:t>
            </a:fld>
            <a:endParaRPr lang="en-US" sz="6000" dirty="0">
              <a:solidFill>
                <a:srgbClr val="FF0000"/>
              </a:solidFill>
            </a:endParaRPr>
          </a:p>
        </p:txBody>
      </p:sp>
      <p:sp>
        <p:nvSpPr>
          <p:cNvPr id="4" name="Footer Placeholder 3"/>
          <p:cNvSpPr>
            <a:spLocks noGrp="1"/>
          </p:cNvSpPr>
          <p:nvPr>
            <p:ph type="ftr" sz="quarter" idx="11"/>
          </p:nvPr>
        </p:nvSpPr>
        <p:spPr>
          <a:xfrm>
            <a:off x="3507377" y="6555866"/>
            <a:ext cx="5212080" cy="274320"/>
          </a:xfrm>
        </p:spPr>
        <p:txBody>
          <a:bodyPr/>
          <a:lstStyle/>
          <a:p>
            <a:r>
              <a:rPr lang="en-US" dirty="0"/>
              <a:t>Raleigh-Cary Jewish Family Services </a:t>
            </a:r>
          </a:p>
        </p:txBody>
      </p:sp>
    </p:spTree>
    <p:extLst>
      <p:ext uri="{BB962C8B-B14F-4D97-AF65-F5344CB8AC3E}">
        <p14:creationId xmlns:p14="http://schemas.microsoft.com/office/powerpoint/2010/main" val="934573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3"/>
            <a:ext cx="10058400" cy="5614515"/>
          </a:xfrm>
        </p:spPr>
        <p:txBody>
          <a:bodyPr>
            <a:normAutofit fontScale="90000"/>
          </a:bodyPr>
          <a:lstStyle/>
          <a:p>
            <a:pPr algn="ctr"/>
            <a:r>
              <a:rPr lang="en-US" b="1" u="sng" dirty="0"/>
              <a:t>THE HOLINESS OF G-D</a:t>
            </a:r>
            <a:br>
              <a:rPr lang="en-US" b="1" u="sng" dirty="0"/>
            </a:br>
            <a:r>
              <a:rPr lang="en-US" dirty="0"/>
              <a:t/>
            </a:r>
            <a:br>
              <a:rPr lang="en-US" dirty="0"/>
            </a:br>
            <a:r>
              <a:rPr lang="en-US" b="1" dirty="0"/>
              <a:t>You are holy, your name is holy, and those who strive to be holy declare your glory day by day.</a:t>
            </a:r>
            <a:br>
              <a:rPr lang="en-US" b="1" dirty="0"/>
            </a:br>
            <a:r>
              <a:rPr lang="en-US" b="1" dirty="0"/>
              <a:t> </a:t>
            </a:r>
            <a:br>
              <a:rPr lang="en-US" b="1" dirty="0"/>
            </a:br>
            <a:r>
              <a:rPr lang="en-US" b="1" dirty="0"/>
              <a:t>We praise you, Eternal One, </a:t>
            </a:r>
            <a:br>
              <a:rPr lang="en-US" b="1" dirty="0"/>
            </a:br>
            <a:r>
              <a:rPr lang="en-US" b="1" dirty="0"/>
              <a:t>the holy G-d.</a:t>
            </a:r>
            <a:br>
              <a:rPr lang="en-US" b="1" dirty="0"/>
            </a:br>
            <a:r>
              <a:rPr lang="en-US" b="1" dirty="0"/>
              <a:t> </a:t>
            </a:r>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12</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1771848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431075"/>
            <a:ext cx="11299372" cy="6008914"/>
          </a:xfrm>
        </p:spPr>
        <p:txBody>
          <a:bodyPr>
            <a:normAutofit fontScale="90000"/>
          </a:bodyPr>
          <a:lstStyle/>
          <a:p>
            <a:pPr algn="ctr"/>
            <a:r>
              <a:rPr lang="en-US" sz="3600" b="1" u="sng" dirty="0"/>
              <a:t/>
            </a:r>
            <a:br>
              <a:rPr lang="en-US" sz="3600" b="1" u="sng" dirty="0"/>
            </a:br>
            <a:r>
              <a:rPr lang="en-US" sz="3600" b="1" u="sng" dirty="0"/>
              <a:t/>
            </a:r>
            <a:br>
              <a:rPr lang="en-US" sz="3600" b="1" u="sng" dirty="0"/>
            </a:br>
            <a:r>
              <a:rPr lang="en-US" sz="3600" b="1" u="sng" dirty="0"/>
              <a:t/>
            </a:r>
            <a:br>
              <a:rPr lang="en-US" sz="3600" b="1" u="sng" dirty="0"/>
            </a:br>
            <a:r>
              <a:rPr lang="en-US" sz="3100" b="1" u="sng" dirty="0"/>
              <a:t/>
            </a:r>
            <a:br>
              <a:rPr lang="en-US" sz="3100" b="1" u="sng" dirty="0"/>
            </a:br>
            <a:r>
              <a:rPr lang="en-US" sz="3600" b="1" u="sng" dirty="0"/>
              <a:t>MOST PRECIOUS OF DAYS</a:t>
            </a:r>
            <a:r>
              <a:rPr lang="en-US" sz="4900" dirty="0"/>
              <a:t/>
            </a:r>
            <a:br>
              <a:rPr lang="en-US" sz="4900" dirty="0"/>
            </a:br>
            <a:r>
              <a:rPr lang="en-US" sz="2700" i="1" dirty="0" err="1">
                <a:solidFill>
                  <a:srgbClr val="002060"/>
                </a:solidFill>
              </a:rPr>
              <a:t>Yism’chu</a:t>
            </a:r>
            <a:r>
              <a:rPr lang="en-US" sz="2700" i="1" dirty="0">
                <a:solidFill>
                  <a:srgbClr val="002060"/>
                </a:solidFill>
              </a:rPr>
              <a:t> v’malchut’cha shomrei Shabbat v’korei oneg.</a:t>
            </a:r>
            <a:r>
              <a:rPr lang="en-US" sz="2700" dirty="0">
                <a:solidFill>
                  <a:srgbClr val="002060"/>
                </a:solidFill>
              </a:rPr>
              <a:t/>
            </a:r>
            <a:br>
              <a:rPr lang="en-US" sz="2700" dirty="0">
                <a:solidFill>
                  <a:srgbClr val="002060"/>
                </a:solidFill>
              </a:rPr>
            </a:br>
            <a:r>
              <a:rPr lang="en-US" sz="2700" dirty="0"/>
              <a:t> </a:t>
            </a:r>
            <a:br>
              <a:rPr lang="en-US" sz="2700" dirty="0"/>
            </a:br>
            <a:r>
              <a:rPr lang="en-US" sz="2900" dirty="0"/>
              <a:t>Those who keep the Sabbath and call it a delight shall rejoice in Your deliverance. All who hallow the seventh day shall be gladdened by Your goodness. This day is Israel’s festival of the spirit, sanctified and blessed by You, the most precious of days, a symbol of the joy of creation. </a:t>
            </a:r>
            <a:br>
              <a:rPr lang="en-US" sz="2900" dirty="0"/>
            </a:br>
            <a:r>
              <a:rPr lang="en-US" sz="2900" dirty="0"/>
              <a:t> </a:t>
            </a:r>
            <a:br>
              <a:rPr lang="en-US" sz="2900" dirty="0"/>
            </a:br>
            <a:r>
              <a:rPr lang="en-US" sz="2900" dirty="0"/>
              <a:t>Awesome and holy G-d be praised! With acts of love and truth we hallow Your name, as it is said: “Be holy, for I, your Eternal </a:t>
            </a:r>
            <a:br>
              <a:rPr lang="en-US" sz="2900" dirty="0"/>
            </a:br>
            <a:r>
              <a:rPr lang="en-US" sz="2900" dirty="0"/>
              <a:t>G-d, am holy.”</a:t>
            </a:r>
            <a:br>
              <a:rPr lang="en-US" sz="2900" dirty="0"/>
            </a:br>
            <a:r>
              <a:rPr lang="en-US" sz="2900" dirty="0"/>
              <a:t> </a:t>
            </a:r>
            <a:br>
              <a:rPr lang="en-US" sz="2900" dirty="0"/>
            </a:br>
            <a:r>
              <a:rPr lang="en-US" sz="2900" b="1" i="1" dirty="0"/>
              <a:t>G-d of times and seasons, be praised! Enable us through Sabbath rest to explore, and learn, and impart the meanings of Your Torah. Make our hearts ready to serve You, this day and all days.</a:t>
            </a:r>
            <a:r>
              <a:rPr lang="en-US" sz="2900" b="1" dirty="0"/>
              <a:t/>
            </a:r>
            <a:br>
              <a:rPr lang="en-US" sz="2900" b="1" dirty="0"/>
            </a:br>
            <a:r>
              <a:rPr lang="en-US" b="1" i="1" dirty="0"/>
              <a:t> </a:t>
            </a:r>
            <a:r>
              <a:rPr lang="en-US" b="1" dirty="0"/>
              <a:t/>
            </a:r>
            <a:br>
              <a:rPr lang="en-US" b="1" dirty="0"/>
            </a:br>
            <a:r>
              <a:rPr lang="en-US" i="1" dirty="0"/>
              <a:t> </a:t>
            </a:r>
            <a:r>
              <a:rPr lang="en-US" dirty="0"/>
              <a:t/>
            </a:r>
            <a:br>
              <a:rPr lang="en-US" dirty="0"/>
            </a:br>
            <a:endParaRPr lang="en-US" dirty="0"/>
          </a:p>
        </p:txBody>
      </p:sp>
      <p:sp>
        <p:nvSpPr>
          <p:cNvPr id="3" name="Slide Number Placeholder 2"/>
          <p:cNvSpPr>
            <a:spLocks noGrp="1"/>
          </p:cNvSpPr>
          <p:nvPr>
            <p:ph type="sldNum" sz="quarter" idx="12"/>
          </p:nvPr>
        </p:nvSpPr>
        <p:spPr>
          <a:xfrm>
            <a:off x="10480766" y="6451364"/>
            <a:ext cx="1463040" cy="274320"/>
          </a:xfrm>
        </p:spPr>
        <p:txBody>
          <a:bodyPr/>
          <a:lstStyle/>
          <a:p>
            <a:fld id="{4FAB73BC-B049-4115-A692-8D63A059BFB8}" type="slidenum">
              <a:rPr lang="en-US" sz="6000" smtClean="0">
                <a:solidFill>
                  <a:srgbClr val="FF0000"/>
                </a:solidFill>
              </a:rPr>
              <a:t>13</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70044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3"/>
            <a:ext cx="10519954" cy="5536137"/>
          </a:xfrm>
        </p:spPr>
        <p:txBody>
          <a:bodyPr>
            <a:normAutofit/>
          </a:bodyPr>
          <a:lstStyle/>
          <a:p>
            <a:pPr algn="ctr"/>
            <a:r>
              <a:rPr lang="en-US" sz="3200" b="1" u="sng" dirty="0"/>
              <a:t>WORSHIP</a:t>
            </a:r>
            <a:r>
              <a:rPr lang="en-US" sz="3200" dirty="0"/>
              <a:t/>
            </a:r>
            <a:br>
              <a:rPr lang="en-US" sz="3200" dirty="0"/>
            </a:br>
            <a:r>
              <a:rPr lang="en-US" sz="3200" dirty="0"/>
              <a:t>You are with us in our prayer, in our love and our doubt, in our longing to feel Your presence and do Your will. You are the still, clear voice within us. Therefore, O G-d, when doubt troubles us, when anxiety makes us tremble and pain clouds the mind, we look inward for the answer to our prayers. There may we find You, and there find courage, insight, and endurance. And let our worship bring us closer to one another, that all Israel, and all who seek You, may find new strength for Your service.</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14</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263891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65760"/>
            <a:ext cx="11691257" cy="6165669"/>
          </a:xfrm>
        </p:spPr>
        <p:txBody>
          <a:bodyPr>
            <a:normAutofit fontScale="90000"/>
          </a:bodyPr>
          <a:lstStyle/>
          <a:p>
            <a:r>
              <a:rPr lang="en-US" sz="4000" b="1" u="sng" dirty="0"/>
              <a:t>THANKSGIVING</a:t>
            </a:r>
            <a:r>
              <a:rPr lang="en-US" sz="3600" b="1" u="sng" dirty="0"/>
              <a:t/>
            </a:r>
            <a:br>
              <a:rPr lang="en-US" sz="3600" b="1" u="sng" dirty="0"/>
            </a:br>
            <a:r>
              <a:rPr lang="en-US" sz="3600" dirty="0"/>
              <a:t>						</a:t>
            </a:r>
            <a:br>
              <a:rPr lang="en-US" sz="3600" dirty="0"/>
            </a:br>
            <a:r>
              <a:rPr lang="en-US" sz="4000" b="1" dirty="0"/>
              <a:t>Eternal Source of good, we give thanks for the numberless gifts and blessings that fill our days: For life itself and its endless variety; for all that sustains body and mind; for love and friendship; for the delights of the senses; and for the excellence of Your Torah, which deepens our life and enriches our days.</a:t>
            </a:r>
            <a:br>
              <a:rPr lang="en-US" sz="4000" b="1" dirty="0"/>
            </a:br>
            <a:r>
              <a:rPr lang="en-US" sz="4000" b="1" dirty="0"/>
              <a:t>Teach us, G-d of wonders, to work for a just and compassionate society, where all may share Your gifts in the joy of freedom.</a:t>
            </a:r>
            <a:endParaRPr lang="en-US" b="1" dirty="0"/>
          </a:p>
        </p:txBody>
      </p:sp>
      <p:sp>
        <p:nvSpPr>
          <p:cNvPr id="3" name="Slide Number Placeholder 2"/>
          <p:cNvSpPr>
            <a:spLocks noGrp="1"/>
          </p:cNvSpPr>
          <p:nvPr>
            <p:ph type="sldNum" sz="quarter" idx="12"/>
          </p:nvPr>
        </p:nvSpPr>
        <p:spPr>
          <a:xfrm>
            <a:off x="10546080" y="6443989"/>
            <a:ext cx="1463040" cy="274320"/>
          </a:xfrm>
        </p:spPr>
        <p:txBody>
          <a:bodyPr/>
          <a:lstStyle/>
          <a:p>
            <a:fld id="{4FAB73BC-B049-4115-A692-8D63A059BFB8}" type="slidenum">
              <a:rPr lang="en-US" sz="6000" smtClean="0">
                <a:solidFill>
                  <a:srgbClr val="FF0000"/>
                </a:solidFill>
              </a:rPr>
              <a:t>15</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3602775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261257"/>
            <a:ext cx="11586754" cy="6361612"/>
          </a:xfrm>
        </p:spPr>
        <p:txBody>
          <a:bodyPr>
            <a:normAutofit/>
          </a:bodyPr>
          <a:lstStyle/>
          <a:p>
            <a:r>
              <a:rPr lang="en-US" sz="3200" b="1" u="sng" dirty="0"/>
              <a:t>PEACE</a:t>
            </a:r>
            <a:r>
              <a:rPr lang="en-US" sz="3200" dirty="0"/>
              <a:t>	</a:t>
            </a:r>
            <a:br>
              <a:rPr lang="en-US" sz="3200" dirty="0"/>
            </a:br>
            <a:r>
              <a:rPr lang="en-US" sz="3200" dirty="0"/>
              <a:t>						 </a:t>
            </a:r>
            <a:br>
              <a:rPr lang="en-US" sz="3200" dirty="0"/>
            </a:br>
            <a:r>
              <a:rPr lang="en-US" sz="3200" b="1" dirty="0"/>
              <a:t>Grant us peace, Your most precious gift, O Eternal Source of peace, and give us the will to proclaim its message to all the peoples of the earth.</a:t>
            </a:r>
            <a:r>
              <a:rPr lang="en-US" sz="3200" dirty="0"/>
              <a:t/>
            </a:r>
            <a:br>
              <a:rPr lang="en-US" sz="3200" dirty="0"/>
            </a:br>
            <a:r>
              <a:rPr lang="en-US" sz="3200" dirty="0"/>
              <a:t> </a:t>
            </a:r>
            <a:br>
              <a:rPr lang="en-US" sz="3200" dirty="0"/>
            </a:br>
            <a:r>
              <a:rPr lang="en-US" sz="3200" b="1" u="sng" dirty="0"/>
              <a:t>YI-H’YU</a:t>
            </a:r>
            <a:r>
              <a:rPr lang="en-US" sz="3200" dirty="0"/>
              <a:t/>
            </a:r>
            <a:br>
              <a:rPr lang="en-US" sz="3200" dirty="0"/>
            </a:br>
            <a:r>
              <a:rPr lang="en-US" sz="3200" dirty="0"/>
              <a:t/>
            </a:r>
            <a:br>
              <a:rPr lang="en-US" sz="3200" dirty="0"/>
            </a:br>
            <a:r>
              <a:rPr lang="en-US" sz="3200" i="1" dirty="0" err="1">
                <a:solidFill>
                  <a:srgbClr val="002060"/>
                </a:solidFill>
              </a:rPr>
              <a:t>Yih’yu</a:t>
            </a:r>
            <a:r>
              <a:rPr lang="en-US" sz="3200" i="1" dirty="0">
                <a:solidFill>
                  <a:srgbClr val="002060"/>
                </a:solidFill>
              </a:rPr>
              <a:t> l’ratzon imrei fi v’hegyon libi l’fanecha, Adonai tzuri v’go-ali.</a:t>
            </a:r>
            <a:r>
              <a:rPr lang="en-US" sz="3200" dirty="0"/>
              <a:t/>
            </a:r>
            <a:br>
              <a:rPr lang="en-US" sz="3200" dirty="0"/>
            </a:br>
            <a:r>
              <a:rPr lang="en-US" sz="3200" dirty="0"/>
              <a:t> </a:t>
            </a:r>
            <a:br>
              <a:rPr lang="en-US" sz="3200" dirty="0"/>
            </a:br>
            <a:r>
              <a:rPr lang="en-US" sz="3200" b="1" dirty="0"/>
              <a:t>May the words of my mouth and the meditations of my heart be acceptable to You, O G-d, my Rock and my Redeemer</a:t>
            </a:r>
            <a:r>
              <a:rPr lang="en-US" sz="2900" b="1" dirty="0"/>
              <a:t>.</a:t>
            </a:r>
            <a:endParaRPr lang="en-US" sz="3200" b="1"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16</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158658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793" y="2562835"/>
            <a:ext cx="10058400" cy="1371600"/>
          </a:xfrm>
        </p:spPr>
        <p:txBody>
          <a:bodyPr>
            <a:normAutofit/>
          </a:bodyPr>
          <a:lstStyle/>
          <a:p>
            <a:pPr algn="ctr"/>
            <a:r>
              <a:rPr lang="en-US" sz="8800" b="1" i="1" dirty="0" err="1">
                <a:solidFill>
                  <a:schemeClr val="tx2"/>
                </a:solidFill>
              </a:rPr>
              <a:t>D’Var</a:t>
            </a:r>
            <a:r>
              <a:rPr lang="en-US" sz="8800" b="1" i="1" dirty="0">
                <a:solidFill>
                  <a:schemeClr val="tx2"/>
                </a:solidFill>
              </a:rPr>
              <a:t> Torah </a:t>
            </a:r>
          </a:p>
        </p:txBody>
      </p:sp>
      <p:sp>
        <p:nvSpPr>
          <p:cNvPr id="3" name="Footer Placeholder 2"/>
          <p:cNvSpPr>
            <a:spLocks noGrp="1"/>
          </p:cNvSpPr>
          <p:nvPr>
            <p:ph type="ftr" sz="quarter" idx="11"/>
          </p:nvPr>
        </p:nvSpPr>
        <p:spPr/>
        <p:txBody>
          <a:bodyPr/>
          <a:lstStyle/>
          <a:p>
            <a:r>
              <a:rPr lang="en-US"/>
              <a:t>Raleigh-Cary Jewish Family Services </a:t>
            </a:r>
            <a:endParaRPr lang="en-US" dirty="0"/>
          </a:p>
        </p:txBody>
      </p:sp>
      <p:sp>
        <p:nvSpPr>
          <p:cNvPr id="4" name="Slide Number Placeholder 3"/>
          <p:cNvSpPr>
            <a:spLocks noGrp="1"/>
          </p:cNvSpPr>
          <p:nvPr>
            <p:ph type="sldNum" sz="quarter" idx="12"/>
          </p:nvPr>
        </p:nvSpPr>
        <p:spPr/>
        <p:txBody>
          <a:bodyPr/>
          <a:lstStyle/>
          <a:p>
            <a:r>
              <a:rPr lang="en-US" sz="6000" dirty="0">
                <a:solidFill>
                  <a:srgbClr val="FF0000"/>
                </a:solidFill>
              </a:rPr>
              <a:t>17</a:t>
            </a:r>
          </a:p>
        </p:txBody>
      </p:sp>
    </p:spTree>
    <p:extLst>
      <p:ext uri="{BB962C8B-B14F-4D97-AF65-F5344CB8AC3E}">
        <p14:creationId xmlns:p14="http://schemas.microsoft.com/office/powerpoint/2010/main" val="90132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2" y="195943"/>
            <a:ext cx="11691257" cy="6453051"/>
          </a:xfrm>
        </p:spPr>
        <p:txBody>
          <a:bodyPr>
            <a:normAutofit/>
          </a:bodyPr>
          <a:lstStyle/>
          <a:p>
            <a:pPr algn="ctr"/>
            <a:r>
              <a:rPr lang="en-US" sz="3200" b="1" u="sng" dirty="0"/>
              <a:t>MI SHEBEIRACH</a:t>
            </a:r>
            <a:r>
              <a:rPr lang="en-US" sz="3200" dirty="0"/>
              <a:t/>
            </a:r>
            <a:br>
              <a:rPr lang="en-US" sz="3200" dirty="0"/>
            </a:br>
            <a:r>
              <a:rPr lang="en-US" sz="3200" i="1" dirty="0">
                <a:solidFill>
                  <a:srgbClr val="002060"/>
                </a:solidFill>
              </a:rPr>
              <a:t>Mi </a:t>
            </a:r>
            <a:r>
              <a:rPr lang="en-US" sz="3200" i="1" dirty="0" err="1">
                <a:solidFill>
                  <a:srgbClr val="002060"/>
                </a:solidFill>
              </a:rPr>
              <a:t>shebeirach</a:t>
            </a:r>
            <a:r>
              <a:rPr lang="en-US" sz="3200" i="1" dirty="0">
                <a:solidFill>
                  <a:srgbClr val="002060"/>
                </a:solidFill>
              </a:rPr>
              <a:t> </a:t>
            </a:r>
            <a:r>
              <a:rPr lang="en-US" sz="3200" i="1" dirty="0" err="1">
                <a:solidFill>
                  <a:srgbClr val="002060"/>
                </a:solidFill>
              </a:rPr>
              <a:t>avoteinu</a:t>
            </a:r>
            <a:r>
              <a:rPr lang="en-US" sz="3200" i="1" dirty="0">
                <a:solidFill>
                  <a:srgbClr val="002060"/>
                </a:solidFill>
              </a:rPr>
              <a:t/>
            </a:r>
            <a:br>
              <a:rPr lang="en-US" sz="3200" i="1" dirty="0">
                <a:solidFill>
                  <a:srgbClr val="002060"/>
                </a:solidFill>
              </a:rPr>
            </a:br>
            <a:r>
              <a:rPr lang="en-US" sz="3200" i="1" dirty="0" err="1">
                <a:solidFill>
                  <a:srgbClr val="002060"/>
                </a:solidFill>
              </a:rPr>
              <a:t>M’kor</a:t>
            </a:r>
            <a:r>
              <a:rPr lang="en-US" sz="3200" i="1" dirty="0">
                <a:solidFill>
                  <a:srgbClr val="002060"/>
                </a:solidFill>
              </a:rPr>
              <a:t> </a:t>
            </a:r>
            <a:r>
              <a:rPr lang="en-US" sz="3200" i="1" dirty="0" err="1">
                <a:solidFill>
                  <a:srgbClr val="002060"/>
                </a:solidFill>
              </a:rPr>
              <a:t>hab’rachah</a:t>
            </a:r>
            <a:r>
              <a:rPr lang="en-US" sz="3200" i="1" dirty="0">
                <a:solidFill>
                  <a:srgbClr val="002060"/>
                </a:solidFill>
              </a:rPr>
              <a:t> </a:t>
            </a:r>
            <a:r>
              <a:rPr lang="en-US" sz="3200" i="1" dirty="0" err="1">
                <a:solidFill>
                  <a:srgbClr val="002060"/>
                </a:solidFill>
              </a:rPr>
              <a:t>l’imoteinu</a:t>
            </a:r>
            <a:r>
              <a:rPr lang="en-US" sz="3200" i="1" dirty="0">
                <a:solidFill>
                  <a:srgbClr val="002060"/>
                </a:solidFill>
              </a:rPr>
              <a:t>.</a:t>
            </a:r>
            <a:r>
              <a:rPr lang="en-US" sz="3200" dirty="0"/>
              <a:t/>
            </a:r>
            <a:br>
              <a:rPr lang="en-US" sz="3200" dirty="0"/>
            </a:br>
            <a:r>
              <a:rPr lang="en-US" sz="3200" dirty="0"/>
              <a:t/>
            </a:r>
            <a:br>
              <a:rPr lang="en-US" sz="3200" dirty="0"/>
            </a:br>
            <a:r>
              <a:rPr lang="en-US" sz="3200" b="1" dirty="0">
                <a:solidFill>
                  <a:srgbClr val="002060"/>
                </a:solidFill>
              </a:rPr>
              <a:t>May the Source of strength who blessed the ones before us help us find the courage to make our lives a blessing and let us say, Amen.</a:t>
            </a:r>
            <a:br>
              <a:rPr lang="en-US" sz="3200" b="1" dirty="0">
                <a:solidFill>
                  <a:srgbClr val="002060"/>
                </a:solidFill>
              </a:rPr>
            </a:br>
            <a:r>
              <a:rPr lang="en-US" sz="3200" dirty="0">
                <a:solidFill>
                  <a:srgbClr val="002060"/>
                </a:solidFill>
              </a:rPr>
              <a:t/>
            </a:r>
            <a:br>
              <a:rPr lang="en-US" sz="3200" dirty="0">
                <a:solidFill>
                  <a:srgbClr val="002060"/>
                </a:solidFill>
              </a:rPr>
            </a:br>
            <a:r>
              <a:rPr lang="en-US" sz="3200" i="1" dirty="0" err="1">
                <a:solidFill>
                  <a:srgbClr val="002060"/>
                </a:solidFill>
              </a:rPr>
              <a:t>Mi</a:t>
            </a:r>
            <a:r>
              <a:rPr lang="en-US" sz="3200" i="1" dirty="0">
                <a:solidFill>
                  <a:srgbClr val="002060"/>
                </a:solidFill>
              </a:rPr>
              <a:t> </a:t>
            </a:r>
            <a:r>
              <a:rPr lang="en-US" sz="3200" i="1" dirty="0" err="1">
                <a:solidFill>
                  <a:srgbClr val="002060"/>
                </a:solidFill>
              </a:rPr>
              <a:t>shebeirach</a:t>
            </a:r>
            <a:r>
              <a:rPr lang="en-US" sz="3200" i="1" dirty="0">
                <a:solidFill>
                  <a:srgbClr val="002060"/>
                </a:solidFill>
              </a:rPr>
              <a:t> </a:t>
            </a:r>
            <a:r>
              <a:rPr lang="en-US" sz="3200" i="1" dirty="0" err="1">
                <a:solidFill>
                  <a:srgbClr val="002060"/>
                </a:solidFill>
              </a:rPr>
              <a:t>imoteinu</a:t>
            </a:r>
            <a:r>
              <a:rPr lang="en-US" sz="3200" i="1" dirty="0">
                <a:solidFill>
                  <a:srgbClr val="002060"/>
                </a:solidFill>
              </a:rPr>
              <a:t/>
            </a:r>
            <a:br>
              <a:rPr lang="en-US" sz="3200" i="1" dirty="0">
                <a:solidFill>
                  <a:srgbClr val="002060"/>
                </a:solidFill>
              </a:rPr>
            </a:br>
            <a:r>
              <a:rPr lang="en-US" sz="3200" i="1" dirty="0" err="1">
                <a:solidFill>
                  <a:srgbClr val="002060"/>
                </a:solidFill>
              </a:rPr>
              <a:t>M’kor</a:t>
            </a:r>
            <a:r>
              <a:rPr lang="en-US" sz="3200" i="1" dirty="0">
                <a:solidFill>
                  <a:srgbClr val="002060"/>
                </a:solidFill>
              </a:rPr>
              <a:t> </a:t>
            </a:r>
            <a:r>
              <a:rPr lang="en-US" sz="3200" i="1" dirty="0" err="1">
                <a:solidFill>
                  <a:srgbClr val="002060"/>
                </a:solidFill>
              </a:rPr>
              <a:t>hab’rachah</a:t>
            </a:r>
            <a:r>
              <a:rPr lang="en-US" sz="3200" i="1" dirty="0">
                <a:solidFill>
                  <a:srgbClr val="002060"/>
                </a:solidFill>
              </a:rPr>
              <a:t> </a:t>
            </a:r>
            <a:r>
              <a:rPr lang="en-US" sz="3200" i="1" dirty="0" err="1">
                <a:solidFill>
                  <a:srgbClr val="002060"/>
                </a:solidFill>
              </a:rPr>
              <a:t>laavoteinu</a:t>
            </a:r>
            <a:r>
              <a:rPr lang="en-US" sz="3200" dirty="0">
                <a:solidFill>
                  <a:srgbClr val="002060"/>
                </a:solidFill>
              </a:rPr>
              <a:t>.</a:t>
            </a:r>
            <a:br>
              <a:rPr lang="en-US" sz="3200" dirty="0">
                <a:solidFill>
                  <a:srgbClr val="002060"/>
                </a:solidFill>
              </a:rPr>
            </a:br>
            <a:r>
              <a:rPr lang="en-US" sz="3200" dirty="0">
                <a:solidFill>
                  <a:srgbClr val="002060"/>
                </a:solidFill>
              </a:rPr>
              <a:t/>
            </a:r>
            <a:br>
              <a:rPr lang="en-US" sz="3200" dirty="0">
                <a:solidFill>
                  <a:srgbClr val="002060"/>
                </a:solidFill>
              </a:rPr>
            </a:br>
            <a:r>
              <a:rPr lang="en-US" sz="3200" b="1" dirty="0">
                <a:solidFill>
                  <a:srgbClr val="002060"/>
                </a:solidFill>
              </a:rPr>
              <a:t>Bless those in need of healing with </a:t>
            </a:r>
            <a:r>
              <a:rPr lang="en-US" sz="3200" b="1" i="1" dirty="0" err="1">
                <a:solidFill>
                  <a:srgbClr val="002060"/>
                </a:solidFill>
              </a:rPr>
              <a:t>r’fuah</a:t>
            </a:r>
            <a:r>
              <a:rPr lang="en-US" sz="3200" b="1" i="1" dirty="0">
                <a:solidFill>
                  <a:srgbClr val="002060"/>
                </a:solidFill>
              </a:rPr>
              <a:t> </a:t>
            </a:r>
            <a:r>
              <a:rPr lang="en-US" sz="3200" b="1" i="1" dirty="0" err="1">
                <a:solidFill>
                  <a:srgbClr val="002060"/>
                </a:solidFill>
              </a:rPr>
              <a:t>sh’leimah</a:t>
            </a:r>
            <a:r>
              <a:rPr lang="en-US" sz="3200" b="1" dirty="0">
                <a:solidFill>
                  <a:srgbClr val="002060"/>
                </a:solidFill>
              </a:rPr>
              <a:t>, the renewal of body, the renewal of spirit, </a:t>
            </a:r>
            <a:br>
              <a:rPr lang="en-US" sz="3200" b="1" dirty="0">
                <a:solidFill>
                  <a:srgbClr val="002060"/>
                </a:solidFill>
              </a:rPr>
            </a:br>
            <a:r>
              <a:rPr lang="en-US" sz="3200" b="1" dirty="0">
                <a:solidFill>
                  <a:srgbClr val="002060"/>
                </a:solidFill>
              </a:rPr>
              <a:t>and let us say, Amen.</a:t>
            </a:r>
            <a:endParaRPr lang="en-US" b="1" dirty="0">
              <a:solidFill>
                <a:srgbClr val="002060"/>
              </a:solidFill>
            </a:endParaRPr>
          </a:p>
        </p:txBody>
      </p:sp>
      <p:sp>
        <p:nvSpPr>
          <p:cNvPr id="3" name="Slide Number Placeholder 2"/>
          <p:cNvSpPr>
            <a:spLocks noGrp="1"/>
          </p:cNvSpPr>
          <p:nvPr>
            <p:ph type="sldNum" sz="quarter" idx="12"/>
          </p:nvPr>
        </p:nvSpPr>
        <p:spPr>
          <a:xfrm>
            <a:off x="10441578" y="6444832"/>
            <a:ext cx="1463040" cy="274320"/>
          </a:xfrm>
        </p:spPr>
        <p:txBody>
          <a:bodyPr/>
          <a:lstStyle/>
          <a:p>
            <a:fld id="{4FAB73BC-B049-4115-A692-8D63A059BFB8}" type="slidenum">
              <a:rPr lang="en-US" sz="6000" smtClean="0">
                <a:solidFill>
                  <a:srgbClr val="FF0000"/>
                </a:solidFill>
              </a:rPr>
              <a:t>18</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2935001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7" y="209005"/>
            <a:ext cx="11743508" cy="6387737"/>
          </a:xfrm>
        </p:spPr>
        <p:txBody>
          <a:bodyPr>
            <a:noAutofit/>
          </a:bodyPr>
          <a:lstStyle/>
          <a:p>
            <a:r>
              <a:rPr lang="en-US" sz="3000" b="1" u="sng" dirty="0"/>
              <a:t>VA –A NACHNU</a:t>
            </a:r>
            <a:r>
              <a:rPr lang="en-US" sz="3000" dirty="0"/>
              <a:t/>
            </a:r>
            <a:br>
              <a:rPr lang="en-US" sz="3000" dirty="0"/>
            </a:br>
            <a:r>
              <a:rPr lang="en-US" sz="3000" i="1" dirty="0" err="1">
                <a:solidFill>
                  <a:srgbClr val="002060"/>
                </a:solidFill>
              </a:rPr>
              <a:t>Vaanachnu</a:t>
            </a:r>
            <a:r>
              <a:rPr lang="en-US" sz="3000" i="1" dirty="0">
                <a:solidFill>
                  <a:srgbClr val="002060"/>
                </a:solidFill>
              </a:rPr>
              <a:t> </a:t>
            </a:r>
            <a:r>
              <a:rPr lang="en-US" sz="3000" i="1" dirty="0" err="1">
                <a:solidFill>
                  <a:srgbClr val="002060"/>
                </a:solidFill>
              </a:rPr>
              <a:t>kor’im</a:t>
            </a:r>
            <a:r>
              <a:rPr lang="en-US" sz="3000" i="1" dirty="0">
                <a:solidFill>
                  <a:srgbClr val="002060"/>
                </a:solidFill>
              </a:rPr>
              <a:t> </a:t>
            </a:r>
            <a:r>
              <a:rPr lang="en-US" sz="3000" i="1" dirty="0" err="1">
                <a:solidFill>
                  <a:srgbClr val="002060"/>
                </a:solidFill>
              </a:rPr>
              <a:t>umishtachavim</a:t>
            </a:r>
            <a:r>
              <a:rPr lang="en-US" sz="3000" i="1" dirty="0">
                <a:solidFill>
                  <a:srgbClr val="002060"/>
                </a:solidFill>
              </a:rPr>
              <a:t> </a:t>
            </a:r>
            <a:r>
              <a:rPr lang="en-US" sz="3000" i="1" dirty="0" err="1">
                <a:solidFill>
                  <a:srgbClr val="002060"/>
                </a:solidFill>
              </a:rPr>
              <a:t>umodim</a:t>
            </a:r>
            <a:r>
              <a:rPr lang="en-US" sz="3000" i="1" dirty="0">
                <a:solidFill>
                  <a:srgbClr val="002060"/>
                </a:solidFill>
              </a:rPr>
              <a:t>, </a:t>
            </a:r>
            <a:r>
              <a:rPr lang="en-US" sz="3000" i="1" dirty="0" err="1">
                <a:solidFill>
                  <a:srgbClr val="002060"/>
                </a:solidFill>
              </a:rPr>
              <a:t>llifnei</a:t>
            </a:r>
            <a:r>
              <a:rPr lang="en-US" sz="3000" i="1" dirty="0">
                <a:solidFill>
                  <a:srgbClr val="002060"/>
                </a:solidFill>
              </a:rPr>
              <a:t> </a:t>
            </a:r>
            <a:r>
              <a:rPr lang="en-US" sz="3000" i="1" dirty="0" err="1">
                <a:solidFill>
                  <a:srgbClr val="002060"/>
                </a:solidFill>
              </a:rPr>
              <a:t>Melech</a:t>
            </a:r>
            <a:r>
              <a:rPr lang="en-US" sz="3000" i="1" dirty="0">
                <a:solidFill>
                  <a:srgbClr val="002060"/>
                </a:solidFill>
              </a:rPr>
              <a:t> </a:t>
            </a:r>
            <a:r>
              <a:rPr lang="en-US" sz="3000" i="1" dirty="0" err="1">
                <a:solidFill>
                  <a:srgbClr val="002060"/>
                </a:solidFill>
              </a:rPr>
              <a:t>mal’chei</a:t>
            </a:r>
            <a:r>
              <a:rPr lang="en-US" sz="3000" i="1" dirty="0">
                <a:solidFill>
                  <a:srgbClr val="002060"/>
                </a:solidFill>
              </a:rPr>
              <a:t> </a:t>
            </a:r>
            <a:r>
              <a:rPr lang="en-US" sz="3000" i="1" dirty="0" err="1">
                <a:solidFill>
                  <a:srgbClr val="002060"/>
                </a:solidFill>
              </a:rPr>
              <a:t>hamlachim</a:t>
            </a:r>
            <a:r>
              <a:rPr lang="en-US" sz="3000" i="1" dirty="0">
                <a:solidFill>
                  <a:srgbClr val="002060"/>
                </a:solidFill>
              </a:rPr>
              <a:t> </a:t>
            </a:r>
            <a:r>
              <a:rPr lang="en-US" sz="3000" i="1" dirty="0" err="1">
                <a:solidFill>
                  <a:srgbClr val="002060"/>
                </a:solidFill>
              </a:rPr>
              <a:t>HaKadosh</a:t>
            </a:r>
            <a:r>
              <a:rPr lang="en-US" sz="3000" i="1" dirty="0">
                <a:solidFill>
                  <a:srgbClr val="002060"/>
                </a:solidFill>
              </a:rPr>
              <a:t> Baruch Hu.</a:t>
            </a:r>
            <a:br>
              <a:rPr lang="en-US" sz="3000" i="1" dirty="0">
                <a:solidFill>
                  <a:srgbClr val="002060"/>
                </a:solidFill>
              </a:rPr>
            </a:br>
            <a:r>
              <a:rPr lang="en-US" sz="3000" i="1" dirty="0">
                <a:solidFill>
                  <a:srgbClr val="002060"/>
                </a:solidFill>
              </a:rPr>
              <a:t/>
            </a:r>
            <a:br>
              <a:rPr lang="en-US" sz="3000" i="1" dirty="0">
                <a:solidFill>
                  <a:srgbClr val="002060"/>
                </a:solidFill>
              </a:rPr>
            </a:br>
            <a:r>
              <a:rPr lang="en-US" sz="3000" dirty="0"/>
              <a:t>We therefore bow in awe and thanksgiving before the One who is sovereign over all, the Holy and Blessed One. </a:t>
            </a:r>
            <a:br>
              <a:rPr lang="en-US" sz="3000" dirty="0"/>
            </a:br>
            <a:r>
              <a:rPr lang="en-US" sz="3000" dirty="0"/>
              <a:t/>
            </a:r>
            <a:br>
              <a:rPr lang="en-US" sz="3000" dirty="0"/>
            </a:br>
            <a:r>
              <a:rPr lang="en-US" sz="3000" dirty="0"/>
              <a:t>The day will come when all shall turn with the trust to You, O  G-d,  hearkening to Your voice, bearing witness to Your truth. </a:t>
            </a:r>
            <a:br>
              <a:rPr lang="en-US" sz="3000" dirty="0"/>
            </a:br>
            <a:r>
              <a:rPr lang="en-US" sz="3000" dirty="0"/>
              <a:t/>
            </a:r>
            <a:br>
              <a:rPr lang="en-US" sz="3000" dirty="0"/>
            </a:br>
            <a:r>
              <a:rPr lang="en-US" sz="3000" dirty="0"/>
              <a:t>We pray with all of our hearts: Let violence be gone; let the day come soon when evil shall give way to goodness, when war shall be forgotten, and all at last shall live in freedom. </a:t>
            </a:r>
            <a:r>
              <a:rPr lang="en-US" sz="2600" dirty="0"/>
              <a:t/>
            </a:r>
            <a:br>
              <a:rPr lang="en-US" sz="2600" dirty="0"/>
            </a:br>
            <a:endParaRPr lang="en-US" sz="2600" dirty="0">
              <a:solidFill>
                <a:srgbClr val="002060"/>
              </a:solidFill>
            </a:endParaRPr>
          </a:p>
        </p:txBody>
      </p:sp>
      <p:sp>
        <p:nvSpPr>
          <p:cNvPr id="3" name="Slide Number Placeholder 2"/>
          <p:cNvSpPr>
            <a:spLocks noGrp="1"/>
          </p:cNvSpPr>
          <p:nvPr>
            <p:ph type="sldNum" sz="quarter" idx="12"/>
          </p:nvPr>
        </p:nvSpPr>
        <p:spPr>
          <a:xfrm>
            <a:off x="10489475" y="6457895"/>
            <a:ext cx="1463040" cy="274320"/>
          </a:xfrm>
        </p:spPr>
        <p:txBody>
          <a:bodyPr/>
          <a:lstStyle/>
          <a:p>
            <a:fld id="{4FAB73BC-B049-4115-A692-8D63A059BFB8}" type="slidenum">
              <a:rPr lang="en-US" sz="6000" smtClean="0">
                <a:solidFill>
                  <a:srgbClr val="FF0000"/>
                </a:solidFill>
              </a:rPr>
              <a:t>19</a:t>
            </a:fld>
            <a:endParaRPr lang="en-US" sz="6000" dirty="0">
              <a:solidFill>
                <a:srgbClr val="FF0000"/>
              </a:solidFill>
            </a:endParaRPr>
          </a:p>
        </p:txBody>
      </p:sp>
      <p:sp>
        <p:nvSpPr>
          <p:cNvPr id="4" name="Footer Placeholder 3"/>
          <p:cNvSpPr>
            <a:spLocks noGrp="1"/>
          </p:cNvSpPr>
          <p:nvPr>
            <p:ph type="ftr" sz="quarter" idx="11"/>
          </p:nvPr>
        </p:nvSpPr>
        <p:spPr>
          <a:xfrm>
            <a:off x="3474721" y="6595055"/>
            <a:ext cx="5212080" cy="274320"/>
          </a:xfrm>
        </p:spPr>
        <p:txBody>
          <a:bodyPr/>
          <a:lstStyle/>
          <a:p>
            <a:r>
              <a:rPr lang="en-US" dirty="0"/>
              <a:t>Raleigh-Cary Jewish Family Services </a:t>
            </a:r>
          </a:p>
        </p:txBody>
      </p:sp>
    </p:spTree>
    <p:extLst>
      <p:ext uri="{BB962C8B-B14F-4D97-AF65-F5344CB8AC3E}">
        <p14:creationId xmlns:p14="http://schemas.microsoft.com/office/powerpoint/2010/main" val="3250695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83" y="248194"/>
            <a:ext cx="11704320" cy="6492240"/>
          </a:xfrm>
        </p:spPr>
        <p:txBody>
          <a:bodyPr>
            <a:normAutofit fontScale="90000"/>
          </a:bodyPr>
          <a:lstStyle/>
          <a:p>
            <a:r>
              <a:rPr lang="en-US" sz="2100" b="1" u="sng" dirty="0"/>
              <a:t>Candle Lighting</a:t>
            </a:r>
            <a:r>
              <a:rPr lang="en-US" sz="2100" dirty="0"/>
              <a:t/>
            </a:r>
            <a:br>
              <a:rPr lang="en-US" sz="2100" dirty="0"/>
            </a:br>
            <a:r>
              <a:rPr lang="en-US" sz="2100" b="1" i="1" dirty="0"/>
              <a:t/>
            </a:r>
            <a:br>
              <a:rPr lang="en-US" sz="2100" b="1" i="1" dirty="0"/>
            </a:br>
            <a:r>
              <a:rPr lang="en-US" sz="2100" b="1" i="1" dirty="0">
                <a:solidFill>
                  <a:srgbClr val="002060"/>
                </a:solidFill>
              </a:rPr>
              <a:t>Baruch </a:t>
            </a:r>
            <a:r>
              <a:rPr lang="en-US" sz="2100" b="1" i="1" dirty="0" err="1">
                <a:solidFill>
                  <a:srgbClr val="002060"/>
                </a:solidFill>
              </a:rPr>
              <a:t>atah</a:t>
            </a:r>
            <a:r>
              <a:rPr lang="en-US" sz="2100" b="1" i="1" dirty="0">
                <a:solidFill>
                  <a:srgbClr val="002060"/>
                </a:solidFill>
              </a:rPr>
              <a:t> Adonai, </a:t>
            </a:r>
            <a:r>
              <a:rPr lang="en-US" sz="2100" b="1" i="1" dirty="0" err="1">
                <a:solidFill>
                  <a:srgbClr val="002060"/>
                </a:solidFill>
              </a:rPr>
              <a:t>Eloheinu</a:t>
            </a:r>
            <a:r>
              <a:rPr lang="en-US" sz="2100" b="1" i="1" dirty="0">
                <a:solidFill>
                  <a:srgbClr val="002060"/>
                </a:solidFill>
              </a:rPr>
              <a:t> </a:t>
            </a:r>
            <a:r>
              <a:rPr lang="en-US" sz="2100" b="1" i="1" dirty="0" err="1">
                <a:solidFill>
                  <a:srgbClr val="002060"/>
                </a:solidFill>
              </a:rPr>
              <a:t>melech</a:t>
            </a:r>
            <a:r>
              <a:rPr lang="en-US" sz="2100" b="1" i="1" dirty="0">
                <a:solidFill>
                  <a:srgbClr val="002060"/>
                </a:solidFill>
              </a:rPr>
              <a:t> 		</a:t>
            </a:r>
            <a:r>
              <a:rPr lang="en-US" sz="2100" b="1" dirty="0">
                <a:solidFill>
                  <a:srgbClr val="002060"/>
                </a:solidFill>
              </a:rPr>
              <a:t>Blessed are You, Lord our God, Ruler of the Universe</a:t>
            </a:r>
            <a:r>
              <a:rPr lang="en-US" sz="2100" b="1" i="1" dirty="0">
                <a:solidFill>
                  <a:srgbClr val="002060"/>
                </a:solidFill>
              </a:rPr>
              <a:t/>
            </a:r>
            <a:br>
              <a:rPr lang="en-US" sz="2100" b="1" i="1" dirty="0">
                <a:solidFill>
                  <a:srgbClr val="002060"/>
                </a:solidFill>
              </a:rPr>
            </a:br>
            <a:r>
              <a:rPr lang="en-US" sz="2100" b="1" i="1" dirty="0" err="1">
                <a:solidFill>
                  <a:srgbClr val="002060"/>
                </a:solidFill>
              </a:rPr>
              <a:t>haolam</a:t>
            </a:r>
            <a:r>
              <a:rPr lang="en-US" sz="2100" b="1" i="1" dirty="0">
                <a:solidFill>
                  <a:srgbClr val="002060"/>
                </a:solidFill>
              </a:rPr>
              <a:t>, </a:t>
            </a:r>
            <a:r>
              <a:rPr lang="en-US" sz="2100" b="1" i="1" dirty="0" err="1">
                <a:solidFill>
                  <a:srgbClr val="002060"/>
                </a:solidFill>
              </a:rPr>
              <a:t>asher</a:t>
            </a:r>
            <a:r>
              <a:rPr lang="en-US" sz="2100" b="1" i="1" dirty="0">
                <a:solidFill>
                  <a:srgbClr val="002060"/>
                </a:solidFill>
              </a:rPr>
              <a:t> </a:t>
            </a:r>
            <a:r>
              <a:rPr lang="en-US" sz="2100" b="1" i="1" dirty="0" err="1">
                <a:solidFill>
                  <a:srgbClr val="002060"/>
                </a:solidFill>
              </a:rPr>
              <a:t>kid’shanu</a:t>
            </a:r>
            <a:r>
              <a:rPr lang="en-US" sz="2100" b="1" i="1" dirty="0">
                <a:solidFill>
                  <a:srgbClr val="002060"/>
                </a:solidFill>
              </a:rPr>
              <a:t> </a:t>
            </a:r>
            <a:r>
              <a:rPr lang="en-US" sz="2100" b="1" i="1" dirty="0" err="1">
                <a:solidFill>
                  <a:srgbClr val="002060"/>
                </a:solidFill>
              </a:rPr>
              <a:t>b’mitzvotav</a:t>
            </a:r>
            <a:r>
              <a:rPr lang="en-US" sz="2100" b="1" i="1" dirty="0">
                <a:solidFill>
                  <a:srgbClr val="002060"/>
                </a:solidFill>
              </a:rPr>
              <a:t> 		who has sanctified us with commandments,</a:t>
            </a:r>
            <a:br>
              <a:rPr lang="en-US" sz="2100" b="1" i="1" dirty="0">
                <a:solidFill>
                  <a:srgbClr val="002060"/>
                </a:solidFill>
              </a:rPr>
            </a:br>
            <a:r>
              <a:rPr lang="en-US" sz="2100" b="1" i="1" dirty="0" err="1">
                <a:solidFill>
                  <a:srgbClr val="002060"/>
                </a:solidFill>
              </a:rPr>
              <a:t>v’tzivanu</a:t>
            </a:r>
            <a:r>
              <a:rPr lang="en-US" sz="2100" b="1" i="1" dirty="0">
                <a:solidFill>
                  <a:srgbClr val="002060"/>
                </a:solidFill>
              </a:rPr>
              <a:t>, </a:t>
            </a:r>
            <a:r>
              <a:rPr lang="en-US" sz="2100" b="1" i="1" dirty="0" err="1">
                <a:solidFill>
                  <a:srgbClr val="002060"/>
                </a:solidFill>
              </a:rPr>
              <a:t>l’hadlik</a:t>
            </a:r>
            <a:r>
              <a:rPr lang="en-US" sz="2100" b="1" i="1" dirty="0">
                <a:solidFill>
                  <a:srgbClr val="002060"/>
                </a:solidFill>
              </a:rPr>
              <a:t>, </a:t>
            </a:r>
            <a:r>
              <a:rPr lang="en-US" sz="2100" b="1" i="1" dirty="0" err="1">
                <a:solidFill>
                  <a:srgbClr val="002060"/>
                </a:solidFill>
              </a:rPr>
              <a:t>ner</a:t>
            </a:r>
            <a:r>
              <a:rPr lang="en-US" sz="2100" b="1" i="1" dirty="0">
                <a:solidFill>
                  <a:srgbClr val="002060"/>
                </a:solidFill>
              </a:rPr>
              <a:t> </a:t>
            </a:r>
            <a:r>
              <a:rPr lang="en-US" sz="2100" b="1" i="1" dirty="0" err="1">
                <a:solidFill>
                  <a:srgbClr val="002060"/>
                </a:solidFill>
              </a:rPr>
              <a:t>shel</a:t>
            </a:r>
            <a:r>
              <a:rPr lang="en-US" sz="2100" b="1" i="1" dirty="0">
                <a:solidFill>
                  <a:srgbClr val="002060"/>
                </a:solidFill>
              </a:rPr>
              <a:t> Shabbat.		and commanded us to light Shabbat candles.</a:t>
            </a:r>
            <a:br>
              <a:rPr lang="en-US" sz="2100" b="1" i="1" dirty="0">
                <a:solidFill>
                  <a:srgbClr val="002060"/>
                </a:solidFill>
              </a:rPr>
            </a:br>
            <a:r>
              <a:rPr lang="en-US" sz="2100" dirty="0"/>
              <a:t/>
            </a:r>
            <a:br>
              <a:rPr lang="en-US" sz="2100" dirty="0"/>
            </a:br>
            <a:r>
              <a:rPr lang="en-US" sz="2100" dirty="0"/>
              <a:t>O source of light and truth, creator of the eternal law o goodness and of the impulse within us for justice and mercy, we pray that this hour of worship may be one of vision and inspiration, Help us to find knowledge by which to live; lead us to take the words we shall speak into our hearts and our lives.</a:t>
            </a:r>
            <a:br>
              <a:rPr lang="en-US" sz="2100" dirty="0"/>
            </a:br>
            <a:r>
              <a:rPr lang="en-US" sz="2100" dirty="0"/>
              <a:t/>
            </a:r>
            <a:br>
              <a:rPr lang="en-US" sz="2100" dirty="0"/>
            </a:br>
            <a:r>
              <a:rPr lang="en-US" sz="2100" b="1" dirty="0"/>
              <a:t>Bless all who enter this sanctuary in search and in need, all who bring to this place the offering of their hearts. May our worship here lead us to fulfill our words and intentions with the acts of kindness, peace, and love. Amen.</a:t>
            </a:r>
            <a:br>
              <a:rPr lang="en-US" sz="2100" b="1" dirty="0"/>
            </a:br>
            <a:r>
              <a:rPr lang="en-US" sz="2100" b="1" dirty="0"/>
              <a:t/>
            </a:r>
            <a:br>
              <a:rPr lang="en-US" sz="2100" b="1" dirty="0"/>
            </a:br>
            <a:r>
              <a:rPr lang="en-US" sz="2100" dirty="0"/>
              <a:t> This synagogue is the sanctuary of Israel. Born of our longing for the living G-d, it has been to Israel throughout our wanderings, a visible token of the presence of G-d in our peoples midst. Its beauty is the beauty of holiness; steadfast it has stood as the champion of justice, mercy, and peace.</a:t>
            </a:r>
            <a:br>
              <a:rPr lang="en-US" sz="2100" dirty="0"/>
            </a:br>
            <a:r>
              <a:rPr lang="en-US" sz="2100" dirty="0"/>
              <a:t/>
            </a:r>
            <a:br>
              <a:rPr lang="en-US" sz="2100" dirty="0"/>
            </a:br>
            <a:r>
              <a:rPr lang="en-US" sz="2100" b="1" dirty="0"/>
              <a:t>Its truths are true for all people. Its love is a love for all people. Its G-d is the G-d of all people, as it has been said: “My house shall be called a house of prayer for all peoples.”</a:t>
            </a:r>
            <a:br>
              <a:rPr lang="en-US" sz="2100" b="1" dirty="0"/>
            </a:br>
            <a:r>
              <a:rPr lang="en-US" sz="2100" dirty="0"/>
              <a:t/>
            </a:r>
            <a:br>
              <a:rPr lang="en-US" sz="2100" dirty="0"/>
            </a:br>
            <a:r>
              <a:rPr lang="en-US" sz="2100" dirty="0"/>
              <a:t> Let all the family of Israel, all who hunger for righteousness, all who seek the Eternal, find G-d </a:t>
            </a:r>
            <a:br>
              <a:rPr lang="en-US" sz="2100" dirty="0"/>
            </a:br>
            <a:r>
              <a:rPr lang="en-US" sz="2100" dirty="0"/>
              <a:t>here- and here find life!</a:t>
            </a:r>
            <a:r>
              <a:rPr lang="en-US" sz="2000" dirty="0"/>
              <a:t/>
            </a:r>
            <a:br>
              <a:rPr lang="en-US" sz="2000" dirty="0"/>
            </a:br>
            <a:endParaRPr lang="en-US" sz="2000" dirty="0"/>
          </a:p>
        </p:txBody>
      </p:sp>
      <p:sp>
        <p:nvSpPr>
          <p:cNvPr id="3" name="Slide Number Placeholder 2"/>
          <p:cNvSpPr>
            <a:spLocks noGrp="1"/>
          </p:cNvSpPr>
          <p:nvPr>
            <p:ph type="sldNum" sz="quarter" idx="12"/>
          </p:nvPr>
        </p:nvSpPr>
        <p:spPr>
          <a:xfrm>
            <a:off x="10441577" y="6150917"/>
            <a:ext cx="1463040" cy="589517"/>
          </a:xfrm>
        </p:spPr>
        <p:txBody>
          <a:bodyPr/>
          <a:lstStyle/>
          <a:p>
            <a:fld id="{4FAB73BC-B049-4115-A692-8D63A059BFB8}" type="slidenum">
              <a:rPr lang="en-US" sz="6000" smtClean="0">
                <a:solidFill>
                  <a:srgbClr val="FF0000"/>
                </a:solidFill>
              </a:rPr>
              <a:t>2</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2029684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2651"/>
            <a:ext cx="10058400" cy="1371600"/>
          </a:xfrm>
        </p:spPr>
        <p:txBody>
          <a:bodyPr>
            <a:noAutofit/>
          </a:bodyPr>
          <a:lstStyle/>
          <a:p>
            <a:r>
              <a:rPr lang="en-US" sz="3000" dirty="0"/>
              <a:t>O Source of life, may we, created in Your image, embrace one another in friendship and in joy. Then shall we be one family, and then shall Your sovereignty be established on earth, and the word of Your prophets fulfilled: “The Eternal G-d will reign forever and ever.”</a:t>
            </a:r>
            <a:br>
              <a:rPr lang="en-US" sz="3000" dirty="0"/>
            </a:br>
            <a:r>
              <a:rPr lang="en-US" sz="3000" dirty="0"/>
              <a:t/>
            </a:r>
            <a:br>
              <a:rPr lang="en-US" sz="3000" dirty="0"/>
            </a:br>
            <a:r>
              <a:rPr lang="en-US" sz="3000" i="1" dirty="0" err="1">
                <a:solidFill>
                  <a:srgbClr val="002060"/>
                </a:solidFill>
              </a:rPr>
              <a:t>Bayom</a:t>
            </a:r>
            <a:r>
              <a:rPr lang="en-US" sz="3000" i="1" dirty="0">
                <a:solidFill>
                  <a:srgbClr val="002060"/>
                </a:solidFill>
              </a:rPr>
              <a:t> </a:t>
            </a:r>
            <a:r>
              <a:rPr lang="en-US" sz="3000" i="1" dirty="0" err="1">
                <a:solidFill>
                  <a:srgbClr val="002060"/>
                </a:solidFill>
              </a:rPr>
              <a:t>hahu</a:t>
            </a:r>
            <a:r>
              <a:rPr lang="en-US" sz="3000" i="1" dirty="0">
                <a:solidFill>
                  <a:srgbClr val="002060"/>
                </a:solidFill>
              </a:rPr>
              <a:t> </a:t>
            </a:r>
            <a:r>
              <a:rPr lang="en-US" sz="3000" i="1" dirty="0" err="1">
                <a:solidFill>
                  <a:srgbClr val="002060"/>
                </a:solidFill>
              </a:rPr>
              <a:t>yih’yeh</a:t>
            </a:r>
            <a:r>
              <a:rPr lang="en-US" sz="3000" i="1" dirty="0">
                <a:solidFill>
                  <a:srgbClr val="002060"/>
                </a:solidFill>
              </a:rPr>
              <a:t> Adonai </a:t>
            </a:r>
            <a:r>
              <a:rPr lang="en-US" sz="3000" i="1" dirty="0" err="1">
                <a:solidFill>
                  <a:srgbClr val="002060"/>
                </a:solidFill>
              </a:rPr>
              <a:t>echad</a:t>
            </a:r>
            <a:r>
              <a:rPr lang="en-US" sz="3000" i="1" dirty="0">
                <a:solidFill>
                  <a:srgbClr val="002060"/>
                </a:solidFill>
              </a:rPr>
              <a:t> </a:t>
            </a:r>
            <a:r>
              <a:rPr lang="en-US" sz="3000" i="1" dirty="0" err="1">
                <a:solidFill>
                  <a:srgbClr val="002060"/>
                </a:solidFill>
              </a:rPr>
              <a:t>ush’mo</a:t>
            </a:r>
            <a:r>
              <a:rPr lang="en-US" sz="3000" i="1" dirty="0">
                <a:solidFill>
                  <a:srgbClr val="002060"/>
                </a:solidFill>
              </a:rPr>
              <a:t> </a:t>
            </a:r>
            <a:r>
              <a:rPr lang="en-US" sz="3000" i="1" dirty="0" err="1">
                <a:solidFill>
                  <a:srgbClr val="002060"/>
                </a:solidFill>
              </a:rPr>
              <a:t>echad</a:t>
            </a:r>
            <a:r>
              <a:rPr lang="en-US" sz="3000" dirty="0"/>
              <a:t/>
            </a:r>
            <a:br>
              <a:rPr lang="en-US" sz="3000" dirty="0"/>
            </a:br>
            <a:r>
              <a:rPr lang="en-US" sz="3000" dirty="0"/>
              <a:t/>
            </a:r>
            <a:br>
              <a:rPr lang="en-US" sz="3000" dirty="0"/>
            </a:br>
            <a:r>
              <a:rPr lang="en-US" sz="3000" b="1" dirty="0"/>
              <a:t>On that day, O G-d, You shall be One and Your Name shall be One.</a:t>
            </a:r>
            <a:br>
              <a:rPr lang="en-US" sz="3000" b="1" dirty="0"/>
            </a:br>
            <a:r>
              <a:rPr lang="en-US" sz="3000" dirty="0"/>
              <a:t/>
            </a:r>
            <a:br>
              <a:rPr lang="en-US" sz="3000" dirty="0"/>
            </a:br>
            <a:endParaRPr lang="en-US" sz="3000" dirty="0"/>
          </a:p>
        </p:txBody>
      </p:sp>
      <p:sp>
        <p:nvSpPr>
          <p:cNvPr id="3" name="Footer Placeholder 2"/>
          <p:cNvSpPr>
            <a:spLocks noGrp="1"/>
          </p:cNvSpPr>
          <p:nvPr>
            <p:ph type="ftr" sz="quarter" idx="11"/>
          </p:nvPr>
        </p:nvSpPr>
        <p:spPr/>
        <p:txBody>
          <a:bodyPr/>
          <a:lstStyle/>
          <a:p>
            <a:r>
              <a:rPr lang="en-US"/>
              <a:t>Raleigh-Cary Jewish Family Services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z="6000" smtClean="0">
                <a:solidFill>
                  <a:srgbClr val="FF0000"/>
                </a:solidFill>
              </a:rPr>
              <a:t>20</a:t>
            </a:fld>
            <a:endParaRPr lang="en-US" sz="6000" dirty="0">
              <a:solidFill>
                <a:srgbClr val="FF0000"/>
              </a:solidFill>
            </a:endParaRPr>
          </a:p>
        </p:txBody>
      </p:sp>
    </p:spTree>
    <p:extLst>
      <p:ext uri="{BB962C8B-B14F-4D97-AF65-F5344CB8AC3E}">
        <p14:creationId xmlns:p14="http://schemas.microsoft.com/office/powerpoint/2010/main" val="121989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6" y="1376443"/>
            <a:ext cx="11665131" cy="5205549"/>
          </a:xfrm>
        </p:spPr>
        <p:txBody>
          <a:bodyPr>
            <a:noAutofit/>
          </a:bodyPr>
          <a:lstStyle/>
          <a:p>
            <a:r>
              <a:rPr lang="en-US" sz="3200" b="1" u="sng" dirty="0"/>
              <a:t>KADDISH SERVICE</a:t>
            </a:r>
            <a:br>
              <a:rPr lang="en-US" sz="3200" b="1" u="sng" dirty="0"/>
            </a:br>
            <a:r>
              <a:rPr lang="en-US" sz="3200" dirty="0"/>
              <a:t/>
            </a:r>
            <a:br>
              <a:rPr lang="en-US" sz="3200" dirty="0"/>
            </a:br>
            <a:r>
              <a:rPr lang="en-US" sz="3200" dirty="0"/>
              <a:t>Our thoughts turn to those who have departed this earth: Our own loved ones, those who in our friends and neighbors have lost, the martyrs of our people, and those of every race and nation whose lives have been a blessing to humanity. As we remember them, let us meditate on the meaning of love and loss, of life and death. </a:t>
            </a:r>
            <a:br>
              <a:rPr lang="en-US" sz="3200" dirty="0"/>
            </a:br>
            <a:r>
              <a:rPr lang="en-US" sz="3200" dirty="0"/>
              <a:t>Life is finite. Like a candle it burns, it glows, it is radiant with warmth and beauty; then it fades; its substance is consumed, and is no more. </a:t>
            </a:r>
            <a:br>
              <a:rPr lang="en-US" sz="3200" dirty="0"/>
            </a:br>
            <a:endParaRPr lang="en-US" sz="9600"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21</a:t>
            </a:fld>
            <a:endParaRPr lang="en-US" sz="6000" dirty="0">
              <a:solidFill>
                <a:srgbClr val="FF0000"/>
              </a:solidFill>
            </a:endParaRPr>
          </a:p>
        </p:txBody>
      </p:sp>
      <p:sp>
        <p:nvSpPr>
          <p:cNvPr id="4" name="Footer Placeholder 3"/>
          <p:cNvSpPr>
            <a:spLocks noGrp="1"/>
          </p:cNvSpPr>
          <p:nvPr>
            <p:ph type="ftr" sz="quarter" idx="11"/>
          </p:nvPr>
        </p:nvSpPr>
        <p:spPr>
          <a:xfrm>
            <a:off x="3487782" y="6472646"/>
            <a:ext cx="5212080" cy="274320"/>
          </a:xfrm>
        </p:spPr>
        <p:txBody>
          <a:bodyPr/>
          <a:lstStyle/>
          <a:p>
            <a:r>
              <a:rPr lang="en-US" dirty="0"/>
              <a:t>Raleigh-Cary Jewish Family Services </a:t>
            </a:r>
          </a:p>
        </p:txBody>
      </p:sp>
    </p:spTree>
    <p:extLst>
      <p:ext uri="{BB962C8B-B14F-4D97-AF65-F5344CB8AC3E}">
        <p14:creationId xmlns:p14="http://schemas.microsoft.com/office/powerpoint/2010/main" val="1605188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641211"/>
            <a:ext cx="10058400" cy="1371600"/>
          </a:xfrm>
        </p:spPr>
        <p:txBody>
          <a:bodyPr>
            <a:noAutofit/>
          </a:bodyPr>
          <a:lstStyle/>
          <a:p>
            <a:r>
              <a:rPr lang="en-US" sz="3200" dirty="0"/>
              <a:t>In light we see; in light we are seen. The flames dance and our lives are full. But as night follows day, the candle of our life burns down and gutters. There is an end to the flames. We see no more and are no more seen. Yet we do not despair, for we are more than a memory slowly fading into the darkness. With our lives we give life. Something of us can never die; we move in the eternal cycle of darkness and death, of light and life.</a:t>
            </a:r>
          </a:p>
        </p:txBody>
      </p:sp>
      <p:sp>
        <p:nvSpPr>
          <p:cNvPr id="3" name="Footer Placeholder 2"/>
          <p:cNvSpPr>
            <a:spLocks noGrp="1"/>
          </p:cNvSpPr>
          <p:nvPr>
            <p:ph type="ftr" sz="quarter" idx="11"/>
          </p:nvPr>
        </p:nvSpPr>
        <p:spPr/>
        <p:txBody>
          <a:bodyPr/>
          <a:lstStyle/>
          <a:p>
            <a:r>
              <a:rPr lang="en-US"/>
              <a:t>Raleigh-Cary Jewish Family Services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z="6000" smtClean="0">
                <a:solidFill>
                  <a:srgbClr val="FF0000"/>
                </a:solidFill>
              </a:rPr>
              <a:t>22</a:t>
            </a:fld>
            <a:endParaRPr lang="en-US" sz="6000" dirty="0">
              <a:solidFill>
                <a:srgbClr val="FF0000"/>
              </a:solidFill>
            </a:endParaRPr>
          </a:p>
        </p:txBody>
      </p:sp>
    </p:spTree>
    <p:extLst>
      <p:ext uri="{BB962C8B-B14F-4D97-AF65-F5344CB8AC3E}">
        <p14:creationId xmlns:p14="http://schemas.microsoft.com/office/powerpoint/2010/main" val="3753649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18" y="195943"/>
            <a:ext cx="11704319" cy="6426926"/>
          </a:xfrm>
        </p:spPr>
        <p:txBody>
          <a:bodyPr>
            <a:normAutofit fontScale="90000"/>
          </a:bodyPr>
          <a:lstStyle/>
          <a:p>
            <a:r>
              <a:rPr lang="en-US" sz="3100" b="1" u="sng" dirty="0"/>
              <a:t>MOURNERS KADDISH</a:t>
            </a:r>
            <a:br>
              <a:rPr lang="en-US" sz="3100" b="1" u="sng" dirty="0"/>
            </a:br>
            <a:r>
              <a:rPr lang="en-US" sz="3100" i="1" dirty="0"/>
              <a:t>YITGADAL v’yitkadesh sh’mei raba. B’alma di v’ra chirutei, v’yamlich malchutei, b’chayeichon uv,yomeichon uv,chayei d’chol beit Yisreal, baagala uviz’man kariv. V’imru: </a:t>
            </a:r>
            <a:r>
              <a:rPr lang="en-US" sz="3100" b="1" dirty="0"/>
              <a:t>Amen</a:t>
            </a:r>
            <a:r>
              <a:rPr lang="en-US" sz="3100" dirty="0"/>
              <a:t>.</a:t>
            </a:r>
            <a:br>
              <a:rPr lang="en-US" sz="3100" dirty="0"/>
            </a:br>
            <a:r>
              <a:rPr lang="en-US" sz="3100" i="1" dirty="0"/>
              <a:t/>
            </a:r>
            <a:br>
              <a:rPr lang="en-US" sz="3100" i="1" dirty="0"/>
            </a:br>
            <a:r>
              <a:rPr lang="en-US" sz="3100" b="1" i="1" dirty="0" err="1"/>
              <a:t>Y’hei</a:t>
            </a:r>
            <a:r>
              <a:rPr lang="en-US" sz="3100" b="1" i="1" dirty="0"/>
              <a:t> </a:t>
            </a:r>
            <a:r>
              <a:rPr lang="en-US" sz="3100" b="1" i="1" dirty="0" err="1"/>
              <a:t>sh’mei</a:t>
            </a:r>
            <a:r>
              <a:rPr lang="en-US" sz="3100" b="1" i="1" dirty="0"/>
              <a:t> </a:t>
            </a:r>
            <a:r>
              <a:rPr lang="en-US" sz="3100" b="1" i="1" dirty="0" err="1"/>
              <a:t>raba</a:t>
            </a:r>
            <a:r>
              <a:rPr lang="en-US" sz="3100" b="1" i="1" dirty="0"/>
              <a:t> </a:t>
            </a:r>
            <a:r>
              <a:rPr lang="en-US" sz="3100" b="1" i="1" dirty="0" err="1"/>
              <a:t>m’varach</a:t>
            </a:r>
            <a:r>
              <a:rPr lang="en-US" sz="3100" b="1" i="1" dirty="0"/>
              <a:t> </a:t>
            </a:r>
            <a:r>
              <a:rPr lang="en-US" sz="3100" b="1" i="1" dirty="0" err="1"/>
              <a:t>l’alam</a:t>
            </a:r>
            <a:r>
              <a:rPr lang="en-US" sz="3100" b="1" i="1" dirty="0"/>
              <a:t> </a:t>
            </a:r>
            <a:r>
              <a:rPr lang="en-US" sz="3100" b="1" i="1" dirty="0" err="1"/>
              <a:t>ul’almei</a:t>
            </a:r>
            <a:r>
              <a:rPr lang="en-US" sz="3100" b="1" i="1" dirty="0"/>
              <a:t> </a:t>
            </a:r>
            <a:r>
              <a:rPr lang="en-US" sz="3100" b="1" i="1" dirty="0" err="1"/>
              <a:t>almaya</a:t>
            </a:r>
            <a:r>
              <a:rPr lang="en-US" sz="3100" b="1" i="1" dirty="0"/>
              <a:t>. </a:t>
            </a:r>
            <a:r>
              <a:rPr lang="en-US" sz="3100" i="1" dirty="0" err="1"/>
              <a:t>Yitbarach</a:t>
            </a:r>
            <a:r>
              <a:rPr lang="en-US" sz="3100" i="1" dirty="0"/>
              <a:t> </a:t>
            </a:r>
            <a:r>
              <a:rPr lang="en-US" sz="3100" i="1" dirty="0" err="1"/>
              <a:t>v’yishtabach</a:t>
            </a:r>
            <a:r>
              <a:rPr lang="en-US" sz="3100" i="1" dirty="0"/>
              <a:t> </a:t>
            </a:r>
            <a:r>
              <a:rPr lang="en-US" sz="3100" i="1" dirty="0" err="1"/>
              <a:t>v’yitpaar</a:t>
            </a:r>
            <a:r>
              <a:rPr lang="en-US" sz="3100" i="1" dirty="0"/>
              <a:t> </a:t>
            </a:r>
            <a:r>
              <a:rPr lang="en-US" sz="3100" i="1" dirty="0" err="1"/>
              <a:t>v’yitromam</a:t>
            </a:r>
            <a:r>
              <a:rPr lang="en-US" sz="3100" i="1" dirty="0"/>
              <a:t> </a:t>
            </a:r>
            <a:r>
              <a:rPr lang="en-US" sz="3100" i="1" dirty="0" err="1"/>
              <a:t>v’yitnasei</a:t>
            </a:r>
            <a:r>
              <a:rPr lang="en-US" sz="3100" i="1" dirty="0"/>
              <a:t>, </a:t>
            </a:r>
            <a:r>
              <a:rPr lang="en-US" sz="3100" i="1" dirty="0" err="1"/>
              <a:t>v’yit’hadar</a:t>
            </a:r>
            <a:r>
              <a:rPr lang="en-US" sz="3100" i="1" dirty="0"/>
              <a:t> </a:t>
            </a:r>
            <a:r>
              <a:rPr lang="en-US" sz="3100" i="1" dirty="0" err="1"/>
              <a:t>v’yitaleh</a:t>
            </a:r>
            <a:r>
              <a:rPr lang="en-US" sz="3100" i="1" dirty="0"/>
              <a:t> </a:t>
            </a:r>
            <a:r>
              <a:rPr lang="en-US" sz="3100" i="1" dirty="0" err="1"/>
              <a:t>v’yit’halal</a:t>
            </a:r>
            <a:r>
              <a:rPr lang="en-US" sz="3100" i="1" dirty="0"/>
              <a:t> </a:t>
            </a:r>
            <a:r>
              <a:rPr lang="en-US" sz="3100" i="1" dirty="0" err="1"/>
              <a:t>sh’mei</a:t>
            </a:r>
            <a:r>
              <a:rPr lang="en-US" sz="3100" i="1" dirty="0"/>
              <a:t> </a:t>
            </a:r>
            <a:r>
              <a:rPr lang="en-US" sz="3100" i="1" dirty="0" err="1"/>
              <a:t>d’Kud’sha</a:t>
            </a:r>
            <a:r>
              <a:rPr lang="en-US" sz="3100" i="1" dirty="0"/>
              <a:t> </a:t>
            </a:r>
            <a:r>
              <a:rPr lang="en-US" sz="3100" i="1" dirty="0" err="1"/>
              <a:t>B’rich</a:t>
            </a:r>
            <a:r>
              <a:rPr lang="en-US" sz="3100" i="1" dirty="0"/>
              <a:t> Hu,</a:t>
            </a:r>
            <a:br>
              <a:rPr lang="en-US" sz="3100" i="1" dirty="0"/>
            </a:br>
            <a:r>
              <a:rPr lang="en-US" sz="3100" i="1" dirty="0"/>
              <a:t/>
            </a:r>
            <a:br>
              <a:rPr lang="en-US" sz="3100" i="1" dirty="0"/>
            </a:br>
            <a:r>
              <a:rPr lang="en-US" sz="3100" i="1" dirty="0" err="1"/>
              <a:t>l’eila</a:t>
            </a:r>
            <a:r>
              <a:rPr lang="en-US" sz="3100" i="1" dirty="0"/>
              <a:t> min </a:t>
            </a:r>
            <a:r>
              <a:rPr lang="en-US" sz="3100" i="1" dirty="0" err="1"/>
              <a:t>kol</a:t>
            </a:r>
            <a:r>
              <a:rPr lang="en-US" sz="3100" i="1" dirty="0"/>
              <a:t> </a:t>
            </a:r>
            <a:r>
              <a:rPr lang="en-US" sz="3100" i="1" dirty="0" err="1"/>
              <a:t>birchata</a:t>
            </a:r>
            <a:r>
              <a:rPr lang="en-US" sz="3100" i="1" dirty="0"/>
              <a:t> </a:t>
            </a:r>
            <a:r>
              <a:rPr lang="en-US" sz="3100" i="1" dirty="0" err="1"/>
              <a:t>v’shirata</a:t>
            </a:r>
            <a:r>
              <a:rPr lang="en-US" sz="3100" i="1" dirty="0"/>
              <a:t>, </a:t>
            </a:r>
            <a:r>
              <a:rPr lang="en-US" sz="3100" i="1" dirty="0" err="1"/>
              <a:t>tushb’chata</a:t>
            </a:r>
            <a:r>
              <a:rPr lang="en-US" sz="3100" i="1" dirty="0"/>
              <a:t> </a:t>
            </a:r>
            <a:r>
              <a:rPr lang="en-US" sz="3100" i="1" dirty="0" err="1"/>
              <a:t>v’nechemata</a:t>
            </a:r>
            <a:r>
              <a:rPr lang="en-US" sz="3100" i="1" dirty="0"/>
              <a:t>, </a:t>
            </a:r>
            <a:r>
              <a:rPr lang="en-US" sz="3100" i="1" dirty="0" err="1"/>
              <a:t>daamiran</a:t>
            </a:r>
            <a:r>
              <a:rPr lang="en-US" sz="3100" i="1" dirty="0"/>
              <a:t> </a:t>
            </a:r>
            <a:r>
              <a:rPr lang="en-US" sz="3100" i="1" dirty="0" err="1"/>
              <a:t>b’alma</a:t>
            </a:r>
            <a:r>
              <a:rPr lang="en-US" sz="3100" i="1" dirty="0"/>
              <a:t>. </a:t>
            </a:r>
            <a:r>
              <a:rPr lang="en-US" sz="3100" i="1" dirty="0" err="1"/>
              <a:t>V’imru</a:t>
            </a:r>
            <a:r>
              <a:rPr lang="en-US" sz="3100" i="1" dirty="0"/>
              <a:t>: </a:t>
            </a:r>
            <a:r>
              <a:rPr lang="en-US" sz="3100" b="1" dirty="0"/>
              <a:t>Amen.</a:t>
            </a:r>
            <a:r>
              <a:rPr lang="en-US" sz="3100" i="1" dirty="0"/>
              <a:t/>
            </a:r>
            <a:br>
              <a:rPr lang="en-US" sz="3100" i="1" dirty="0"/>
            </a:br>
            <a:r>
              <a:rPr lang="en-US" sz="3100" i="1" dirty="0"/>
              <a:t/>
            </a:r>
            <a:br>
              <a:rPr lang="en-US" sz="3100" i="1" dirty="0"/>
            </a:br>
            <a:r>
              <a:rPr lang="en-US" sz="3100" i="1" dirty="0" err="1"/>
              <a:t>Y’hei</a:t>
            </a:r>
            <a:r>
              <a:rPr lang="en-US" sz="3100" i="1" dirty="0"/>
              <a:t> </a:t>
            </a:r>
            <a:r>
              <a:rPr lang="en-US" sz="3100" i="1" dirty="0" err="1"/>
              <a:t>sh’lama</a:t>
            </a:r>
            <a:r>
              <a:rPr lang="en-US" sz="3100" i="1" dirty="0"/>
              <a:t> </a:t>
            </a:r>
            <a:r>
              <a:rPr lang="en-US" sz="3100" i="1" dirty="0" err="1"/>
              <a:t>raba</a:t>
            </a:r>
            <a:r>
              <a:rPr lang="en-US" sz="3100" i="1" dirty="0"/>
              <a:t> min </a:t>
            </a:r>
            <a:r>
              <a:rPr lang="en-US" sz="3100" i="1" dirty="0" err="1"/>
              <a:t>sh’maya</a:t>
            </a:r>
            <a:r>
              <a:rPr lang="en-US" sz="3100" i="1" dirty="0"/>
              <a:t>, </a:t>
            </a:r>
            <a:r>
              <a:rPr lang="en-US" sz="3100" i="1" dirty="0" err="1"/>
              <a:t>v’chayim</a:t>
            </a:r>
            <a:r>
              <a:rPr lang="en-US" sz="3100" i="1" dirty="0"/>
              <a:t> </a:t>
            </a:r>
            <a:r>
              <a:rPr lang="en-US" sz="3100" i="1" dirty="0" err="1"/>
              <a:t>aleinu</a:t>
            </a:r>
            <a:r>
              <a:rPr lang="en-US" sz="3100" i="1" dirty="0"/>
              <a:t> </a:t>
            </a:r>
            <a:r>
              <a:rPr lang="en-US" sz="3100" i="1" dirty="0" err="1"/>
              <a:t>v’al</a:t>
            </a:r>
            <a:r>
              <a:rPr lang="en-US" sz="3100" i="1" dirty="0"/>
              <a:t> </a:t>
            </a:r>
            <a:r>
              <a:rPr lang="en-US" sz="3100" i="1" dirty="0" err="1"/>
              <a:t>kol</a:t>
            </a:r>
            <a:r>
              <a:rPr lang="en-US" sz="3100" i="1" dirty="0"/>
              <a:t> </a:t>
            </a:r>
            <a:r>
              <a:rPr lang="en-US" sz="3100" i="1" dirty="0" err="1"/>
              <a:t>Yisrael</a:t>
            </a:r>
            <a:r>
              <a:rPr lang="en-US" sz="3100" i="1" dirty="0"/>
              <a:t>. </a:t>
            </a:r>
            <a:r>
              <a:rPr lang="en-US" sz="3100" i="1" dirty="0" err="1"/>
              <a:t>V’imru</a:t>
            </a:r>
            <a:r>
              <a:rPr lang="en-US" sz="3100" i="1" dirty="0"/>
              <a:t>: </a:t>
            </a:r>
            <a:r>
              <a:rPr lang="en-US" sz="3100" b="1" dirty="0"/>
              <a:t>Amen.</a:t>
            </a:r>
            <a:r>
              <a:rPr lang="en-US" sz="3100" i="1" dirty="0"/>
              <a:t/>
            </a:r>
            <a:br>
              <a:rPr lang="en-US" sz="3100" i="1" dirty="0"/>
            </a:br>
            <a:r>
              <a:rPr lang="en-US" sz="3100" i="1" dirty="0"/>
              <a:t/>
            </a:r>
            <a:br>
              <a:rPr lang="en-US" sz="3100" i="1" dirty="0"/>
            </a:br>
            <a:r>
              <a:rPr lang="en-US" sz="3100" i="1" dirty="0" err="1"/>
              <a:t>Oseh</a:t>
            </a:r>
            <a:r>
              <a:rPr lang="en-US" sz="3100" i="1" dirty="0"/>
              <a:t> shalom </a:t>
            </a:r>
            <a:r>
              <a:rPr lang="en-US" sz="3100" i="1" dirty="0" err="1"/>
              <a:t>bimromav</a:t>
            </a:r>
            <a:r>
              <a:rPr lang="en-US" sz="3100" i="1" dirty="0"/>
              <a:t>, </a:t>
            </a:r>
            <a:r>
              <a:rPr lang="en-US" sz="3100" i="1" dirty="0" err="1"/>
              <a:t>hu</a:t>
            </a:r>
            <a:r>
              <a:rPr lang="en-US" sz="3100" i="1" dirty="0"/>
              <a:t> </a:t>
            </a:r>
            <a:r>
              <a:rPr lang="en-US" sz="3100" i="1" dirty="0" err="1"/>
              <a:t>yaaseh</a:t>
            </a:r>
            <a:r>
              <a:rPr lang="en-US" sz="3100" i="1" dirty="0"/>
              <a:t> shalom </a:t>
            </a:r>
            <a:r>
              <a:rPr lang="en-US" sz="3100" i="1" dirty="0" err="1"/>
              <a:t>aleinu</a:t>
            </a:r>
            <a:r>
              <a:rPr lang="en-US" sz="3100" i="1" dirty="0"/>
              <a:t>, </a:t>
            </a:r>
            <a:r>
              <a:rPr lang="en-US" sz="3100" i="1" dirty="0" err="1"/>
              <a:t>v’al</a:t>
            </a:r>
            <a:r>
              <a:rPr lang="en-US" sz="3100" i="1" dirty="0"/>
              <a:t> </a:t>
            </a:r>
            <a:r>
              <a:rPr lang="en-US" sz="3100" i="1" dirty="0" err="1"/>
              <a:t>kol</a:t>
            </a:r>
            <a:r>
              <a:rPr lang="en-US" sz="3100" i="1" dirty="0"/>
              <a:t> </a:t>
            </a:r>
            <a:r>
              <a:rPr lang="en-US" sz="3100" i="1" dirty="0" err="1"/>
              <a:t>Yisrael</a:t>
            </a:r>
            <a:r>
              <a:rPr lang="en-US" sz="3100" i="1" dirty="0"/>
              <a:t>.</a:t>
            </a:r>
            <a:r>
              <a:rPr lang="en-US" sz="3100" dirty="0"/>
              <a:t/>
            </a:r>
            <a:br>
              <a:rPr lang="en-US" sz="3100" dirty="0"/>
            </a:br>
            <a:r>
              <a:rPr lang="en-US" sz="3100" i="1" dirty="0" err="1"/>
              <a:t>V’imru</a:t>
            </a:r>
            <a:r>
              <a:rPr lang="en-US" sz="3100" i="1" dirty="0"/>
              <a:t>: </a:t>
            </a:r>
            <a:r>
              <a:rPr lang="en-US" sz="3100" b="1" dirty="0"/>
              <a:t>Amen.</a:t>
            </a:r>
            <a:endParaRPr lang="en-US" b="1" dirty="0"/>
          </a:p>
        </p:txBody>
      </p:sp>
      <p:sp>
        <p:nvSpPr>
          <p:cNvPr id="3" name="Slide Number Placeholder 2"/>
          <p:cNvSpPr>
            <a:spLocks noGrp="1"/>
          </p:cNvSpPr>
          <p:nvPr>
            <p:ph type="sldNum" sz="quarter" idx="12"/>
          </p:nvPr>
        </p:nvSpPr>
        <p:spPr>
          <a:xfrm>
            <a:off x="10611392" y="6609585"/>
            <a:ext cx="1463040" cy="274320"/>
          </a:xfrm>
        </p:spPr>
        <p:txBody>
          <a:bodyPr/>
          <a:lstStyle/>
          <a:p>
            <a:fld id="{4FAB73BC-B049-4115-A692-8D63A059BFB8}" type="slidenum">
              <a:rPr lang="en-US" sz="5000" smtClean="0">
                <a:solidFill>
                  <a:srgbClr val="FF0000"/>
                </a:solidFill>
              </a:rPr>
              <a:t>23</a:t>
            </a:fld>
            <a:endParaRPr lang="en-US" sz="5000" dirty="0">
              <a:solidFill>
                <a:srgbClr val="FF0000"/>
              </a:solidFill>
            </a:endParaRPr>
          </a:p>
        </p:txBody>
      </p:sp>
      <p:sp>
        <p:nvSpPr>
          <p:cNvPr id="4" name="Footer Placeholder 3"/>
          <p:cNvSpPr>
            <a:spLocks noGrp="1"/>
          </p:cNvSpPr>
          <p:nvPr>
            <p:ph type="ftr" sz="quarter" idx="11"/>
          </p:nvPr>
        </p:nvSpPr>
        <p:spPr>
          <a:xfrm>
            <a:off x="3516085" y="6443144"/>
            <a:ext cx="5212080" cy="274320"/>
          </a:xfrm>
        </p:spPr>
        <p:txBody>
          <a:bodyPr/>
          <a:lstStyle/>
          <a:p>
            <a:r>
              <a:rPr lang="en-US" dirty="0"/>
              <a:t>Raleigh-Cary Jewish Family Services </a:t>
            </a:r>
          </a:p>
        </p:txBody>
      </p:sp>
    </p:spTree>
    <p:extLst>
      <p:ext uri="{BB962C8B-B14F-4D97-AF65-F5344CB8AC3E}">
        <p14:creationId xmlns:p14="http://schemas.microsoft.com/office/powerpoint/2010/main" val="266496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74320"/>
            <a:ext cx="11678195" cy="6335486"/>
          </a:xfrm>
        </p:spPr>
        <p:txBody>
          <a:bodyPr>
            <a:noAutofit/>
          </a:bodyPr>
          <a:lstStyle/>
          <a:p>
            <a:r>
              <a:rPr lang="en-US" sz="2400" i="1" dirty="0"/>
              <a:t>Let the glory of G-d be extolled and G-d’s great name be hallowed in the world of his creation G-d willed. May G-d rule in our own day, in our own lives, and in the life of all Israel, and let us say: </a:t>
            </a:r>
            <a:r>
              <a:rPr lang="en-US" sz="2400" b="1" i="1" dirty="0"/>
              <a:t>Amen. </a:t>
            </a:r>
            <a:r>
              <a:rPr lang="en-US" sz="2400" b="1" dirty="0"/>
              <a:t/>
            </a:r>
            <a:br>
              <a:rPr lang="en-US" sz="2400" b="1" dirty="0"/>
            </a:br>
            <a:r>
              <a:rPr lang="en-US" sz="2400" b="1" i="1" dirty="0"/>
              <a:t> </a:t>
            </a:r>
            <a:r>
              <a:rPr lang="en-US" sz="2400" b="1" dirty="0"/>
              <a:t/>
            </a:r>
            <a:br>
              <a:rPr lang="en-US" sz="2400" b="1" dirty="0"/>
            </a:br>
            <a:r>
              <a:rPr lang="en-US" sz="2400" b="1" i="1" dirty="0"/>
              <a:t>Let G-d’s Great Name be blessed forever and ever. </a:t>
            </a:r>
            <a:r>
              <a:rPr lang="en-US" sz="2400" b="1" dirty="0"/>
              <a:t/>
            </a:r>
            <a:br>
              <a:rPr lang="en-US" sz="2400" b="1" dirty="0"/>
            </a:br>
            <a:r>
              <a:rPr lang="en-US" sz="2400" i="1" dirty="0"/>
              <a:t> </a:t>
            </a:r>
            <a:r>
              <a:rPr lang="en-US" sz="2400" dirty="0"/>
              <a:t/>
            </a:r>
            <a:br>
              <a:rPr lang="en-US" sz="2400" dirty="0"/>
            </a:br>
            <a:r>
              <a:rPr lang="en-US" sz="2400" i="1" dirty="0"/>
              <a:t>Beyond all the praises, songs and adorations that we can utter is the Holy One, the Blessed One, whom yet we glorify, honor and exalt. And let us say: </a:t>
            </a:r>
            <a:r>
              <a:rPr lang="en-US" sz="2400" b="1" i="1" dirty="0"/>
              <a:t>Amen.</a:t>
            </a:r>
            <a:r>
              <a:rPr lang="en-US" sz="2400" b="1" dirty="0"/>
              <a:t/>
            </a:r>
            <a:br>
              <a:rPr lang="en-US" sz="2400" b="1" dirty="0"/>
            </a:br>
            <a:r>
              <a:rPr lang="en-US" sz="2400" b="1" i="1" dirty="0"/>
              <a:t> </a:t>
            </a:r>
            <a:r>
              <a:rPr lang="en-US" sz="2400" b="1" dirty="0"/>
              <a:t/>
            </a:r>
            <a:br>
              <a:rPr lang="en-US" sz="2400" b="1" dirty="0"/>
            </a:br>
            <a:r>
              <a:rPr lang="en-US" sz="2400" i="1" dirty="0"/>
              <a:t>For us and all Israel, may the blessing of peace and the promise of life come true, and let us say: </a:t>
            </a:r>
            <a:r>
              <a:rPr lang="en-US" sz="2400" b="1" i="1" dirty="0"/>
              <a:t>Amen. </a:t>
            </a:r>
            <a:r>
              <a:rPr lang="en-US" sz="2400" b="1" dirty="0"/>
              <a:t/>
            </a:r>
            <a:br>
              <a:rPr lang="en-US" sz="2400" b="1" dirty="0"/>
            </a:br>
            <a:r>
              <a:rPr lang="en-US" sz="2400" b="1" i="1" dirty="0"/>
              <a:t> </a:t>
            </a:r>
            <a:r>
              <a:rPr lang="en-US" sz="2400" dirty="0"/>
              <a:t/>
            </a:r>
            <a:br>
              <a:rPr lang="en-US" sz="2400" dirty="0"/>
            </a:br>
            <a:r>
              <a:rPr lang="en-US" sz="2400" i="1" dirty="0"/>
              <a:t>May the one who causes peace to reign in the high heavens cause peace to reign among us, all Israel, and all the world, and let us say: </a:t>
            </a:r>
            <a:r>
              <a:rPr lang="en-US" sz="2400" b="1" i="1" dirty="0"/>
              <a:t>Amen.</a:t>
            </a:r>
            <a:r>
              <a:rPr lang="en-US" sz="4000" b="1" dirty="0"/>
              <a:t/>
            </a:r>
            <a:br>
              <a:rPr lang="en-US" sz="4000" b="1" dirty="0"/>
            </a:br>
            <a:r>
              <a:rPr lang="en-US" sz="4000" b="1" i="1" dirty="0"/>
              <a:t> </a:t>
            </a:r>
            <a:r>
              <a:rPr lang="en-US" sz="4000" dirty="0"/>
              <a:t/>
            </a:r>
            <a:br>
              <a:rPr lang="en-US" sz="4000" dirty="0"/>
            </a:br>
            <a:r>
              <a:rPr lang="en-US" sz="2400" i="1" dirty="0"/>
              <a:t>May the source of peace send peace to all who mourn and comfort to all who are bereaved. </a:t>
            </a:r>
            <a:r>
              <a:rPr lang="en-US" sz="2400" b="1" i="1" dirty="0"/>
              <a:t>Amen</a:t>
            </a:r>
            <a:r>
              <a:rPr lang="en-US" sz="2400" i="1" dirty="0"/>
              <a:t>.</a:t>
            </a:r>
            <a:endParaRPr lang="en-US" sz="2400" dirty="0"/>
          </a:p>
        </p:txBody>
      </p:sp>
      <p:sp>
        <p:nvSpPr>
          <p:cNvPr id="3" name="Slide Number Placeholder 2"/>
          <p:cNvSpPr>
            <a:spLocks noGrp="1"/>
          </p:cNvSpPr>
          <p:nvPr>
            <p:ph type="sldNum" sz="quarter" idx="12"/>
          </p:nvPr>
        </p:nvSpPr>
        <p:spPr>
          <a:xfrm>
            <a:off x="10493829" y="6472646"/>
            <a:ext cx="1463040" cy="274320"/>
          </a:xfrm>
        </p:spPr>
        <p:txBody>
          <a:bodyPr/>
          <a:lstStyle/>
          <a:p>
            <a:fld id="{4FAB73BC-B049-4115-A692-8D63A059BFB8}" type="slidenum">
              <a:rPr lang="en-US" sz="5000" smtClean="0">
                <a:solidFill>
                  <a:srgbClr val="FF0000"/>
                </a:solidFill>
              </a:rPr>
              <a:t>24</a:t>
            </a:fld>
            <a:endParaRPr lang="en-US" sz="5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3376436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069" y="300447"/>
            <a:ext cx="11521439" cy="6283234"/>
          </a:xfrm>
        </p:spPr>
        <p:txBody>
          <a:bodyPr>
            <a:noAutofit/>
          </a:bodyPr>
          <a:lstStyle/>
          <a:p>
            <a:pPr algn="ctr"/>
            <a:r>
              <a:rPr lang="en-US" sz="4000" b="1" u="sng" dirty="0"/>
              <a:t>KIDDUSH</a:t>
            </a:r>
            <a:r>
              <a:rPr lang="en-US" sz="4000" dirty="0"/>
              <a:t/>
            </a:r>
            <a:br>
              <a:rPr lang="en-US" sz="4000" dirty="0"/>
            </a:br>
            <a:r>
              <a:rPr lang="en-US" sz="4000" dirty="0"/>
              <a:t>(Raise the Kiddush cup filled with wine or grape juice.)</a:t>
            </a:r>
            <a:br>
              <a:rPr lang="en-US" sz="4000" dirty="0"/>
            </a:br>
            <a:r>
              <a:rPr lang="en-US" sz="4000" dirty="0"/>
              <a:t/>
            </a:r>
            <a:br>
              <a:rPr lang="en-US" sz="4000" dirty="0"/>
            </a:br>
            <a:r>
              <a:rPr lang="en-US" sz="4000" b="1" dirty="0">
                <a:solidFill>
                  <a:srgbClr val="002060"/>
                </a:solidFill>
              </a:rPr>
              <a:t>Baruch </a:t>
            </a:r>
            <a:r>
              <a:rPr lang="en-US" sz="4000" b="1" dirty="0" err="1">
                <a:solidFill>
                  <a:srgbClr val="002060"/>
                </a:solidFill>
              </a:rPr>
              <a:t>atah</a:t>
            </a:r>
            <a:r>
              <a:rPr lang="en-US" sz="4000" b="1" dirty="0">
                <a:solidFill>
                  <a:srgbClr val="002060"/>
                </a:solidFill>
              </a:rPr>
              <a:t>, Adonai </a:t>
            </a:r>
            <a:r>
              <a:rPr lang="en-US" sz="4000" b="1" dirty="0" err="1">
                <a:solidFill>
                  <a:srgbClr val="002060"/>
                </a:solidFill>
              </a:rPr>
              <a:t>Eloheinu</a:t>
            </a:r>
            <a:r>
              <a:rPr lang="en-US" sz="4000" b="1" dirty="0">
                <a:solidFill>
                  <a:srgbClr val="002060"/>
                </a:solidFill>
              </a:rPr>
              <a:t>, </a:t>
            </a:r>
            <a:r>
              <a:rPr lang="en-US" sz="4000" b="1" dirty="0" err="1">
                <a:solidFill>
                  <a:srgbClr val="002060"/>
                </a:solidFill>
              </a:rPr>
              <a:t>Melech</a:t>
            </a:r>
            <a:r>
              <a:rPr lang="en-US" sz="4000" b="1" dirty="0">
                <a:solidFill>
                  <a:srgbClr val="002060"/>
                </a:solidFill>
              </a:rPr>
              <a:t> </a:t>
            </a:r>
            <a:r>
              <a:rPr lang="en-US" sz="4000" b="1" dirty="0" err="1">
                <a:solidFill>
                  <a:srgbClr val="002060"/>
                </a:solidFill>
              </a:rPr>
              <a:t>haolam</a:t>
            </a:r>
            <a:r>
              <a:rPr lang="en-US" sz="4000" b="1" dirty="0">
                <a:solidFill>
                  <a:srgbClr val="002060"/>
                </a:solidFill>
              </a:rPr>
              <a:t>, </a:t>
            </a:r>
            <a:r>
              <a:rPr lang="en-US" sz="4000" b="1" dirty="0" err="1">
                <a:solidFill>
                  <a:srgbClr val="002060"/>
                </a:solidFill>
              </a:rPr>
              <a:t>borei</a:t>
            </a:r>
            <a:r>
              <a:rPr lang="en-US" sz="4000" b="1" dirty="0">
                <a:solidFill>
                  <a:srgbClr val="002060"/>
                </a:solidFill>
              </a:rPr>
              <a:t> </a:t>
            </a:r>
            <a:r>
              <a:rPr lang="en-US" sz="4000" b="1" dirty="0" err="1">
                <a:solidFill>
                  <a:srgbClr val="002060"/>
                </a:solidFill>
              </a:rPr>
              <a:t>p’ri</a:t>
            </a:r>
            <a:r>
              <a:rPr lang="en-US" sz="4000" b="1" dirty="0">
                <a:solidFill>
                  <a:srgbClr val="002060"/>
                </a:solidFill>
              </a:rPr>
              <a:t> </a:t>
            </a:r>
            <a:r>
              <a:rPr lang="en-US" sz="4000" b="1" dirty="0" err="1">
                <a:solidFill>
                  <a:srgbClr val="002060"/>
                </a:solidFill>
              </a:rPr>
              <a:t>hagafen</a:t>
            </a:r>
            <a:r>
              <a:rPr lang="en-US" sz="4000" b="1" dirty="0"/>
              <a:t>.</a:t>
            </a:r>
            <a:br>
              <a:rPr lang="en-US" sz="4000" b="1" dirty="0"/>
            </a:br>
            <a:r>
              <a:rPr lang="en-US" sz="4000" b="1" dirty="0"/>
              <a:t>We praise you, Eternal G-d, </a:t>
            </a:r>
            <a:r>
              <a:rPr lang="en-US" sz="4000" b="1" dirty="0" err="1"/>
              <a:t>Soverign</a:t>
            </a:r>
            <a:r>
              <a:rPr lang="en-US" sz="4000" b="1" dirty="0"/>
              <a:t> of the universe, Creator of the fruit of the vine. </a:t>
            </a:r>
            <a:br>
              <a:rPr lang="en-US" sz="4000" b="1" dirty="0"/>
            </a:br>
            <a:r>
              <a:rPr lang="en-US" sz="4000" b="1" dirty="0"/>
              <a:t>We praise You, O G-d, for the holiness of Shabbat.</a:t>
            </a:r>
            <a:endParaRPr lang="en-US" sz="6600" b="1"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25</a:t>
            </a:fld>
            <a:endParaRPr lang="en-US"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748538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5" y="274321"/>
            <a:ext cx="11678194" cy="6387736"/>
          </a:xfrm>
        </p:spPr>
        <p:txBody>
          <a:bodyPr>
            <a:normAutofit/>
          </a:bodyPr>
          <a:lstStyle/>
          <a:p>
            <a:pPr algn="ctr"/>
            <a:r>
              <a:rPr lang="en-US" sz="4400" b="1" u="sng" dirty="0"/>
              <a:t>HAMOTZI</a:t>
            </a:r>
            <a:r>
              <a:rPr lang="en-US" sz="4400" dirty="0"/>
              <a:t/>
            </a:r>
            <a:br>
              <a:rPr lang="en-US" sz="4400" dirty="0"/>
            </a:br>
            <a:r>
              <a:rPr lang="en-US" sz="4400" dirty="0"/>
              <a:t/>
            </a:r>
            <a:br>
              <a:rPr lang="en-US" sz="4400" dirty="0"/>
            </a:br>
            <a:r>
              <a:rPr lang="en-US" sz="4400" b="1" dirty="0">
                <a:solidFill>
                  <a:srgbClr val="002060"/>
                </a:solidFill>
              </a:rPr>
              <a:t>Baruch </a:t>
            </a:r>
            <a:r>
              <a:rPr lang="en-US" sz="4400" b="1" dirty="0" err="1">
                <a:solidFill>
                  <a:srgbClr val="002060"/>
                </a:solidFill>
              </a:rPr>
              <a:t>atah</a:t>
            </a:r>
            <a:r>
              <a:rPr lang="en-US" sz="4400" b="1" dirty="0">
                <a:solidFill>
                  <a:srgbClr val="002060"/>
                </a:solidFill>
              </a:rPr>
              <a:t>, Adonai </a:t>
            </a:r>
            <a:r>
              <a:rPr lang="en-US" sz="4400" b="1" dirty="0" err="1">
                <a:solidFill>
                  <a:srgbClr val="002060"/>
                </a:solidFill>
              </a:rPr>
              <a:t>Eloheinu</a:t>
            </a:r>
            <a:r>
              <a:rPr lang="en-US" sz="4400" b="1" dirty="0">
                <a:solidFill>
                  <a:srgbClr val="002060"/>
                </a:solidFill>
              </a:rPr>
              <a:t>, </a:t>
            </a:r>
            <a:r>
              <a:rPr lang="en-US" sz="4400" b="1" dirty="0" err="1">
                <a:solidFill>
                  <a:srgbClr val="002060"/>
                </a:solidFill>
              </a:rPr>
              <a:t>Melech</a:t>
            </a:r>
            <a:r>
              <a:rPr lang="en-US" sz="4400" b="1" dirty="0">
                <a:solidFill>
                  <a:srgbClr val="002060"/>
                </a:solidFill>
              </a:rPr>
              <a:t> </a:t>
            </a:r>
            <a:r>
              <a:rPr lang="en-US" sz="4400" b="1" dirty="0" err="1">
                <a:solidFill>
                  <a:srgbClr val="002060"/>
                </a:solidFill>
              </a:rPr>
              <a:t>haolam</a:t>
            </a:r>
            <a:r>
              <a:rPr lang="en-US" sz="4400" b="1" dirty="0">
                <a:solidFill>
                  <a:srgbClr val="002060"/>
                </a:solidFill>
              </a:rPr>
              <a:t>, </a:t>
            </a:r>
            <a:r>
              <a:rPr lang="en-US" sz="4400" b="1" dirty="0" err="1">
                <a:solidFill>
                  <a:srgbClr val="002060"/>
                </a:solidFill>
              </a:rPr>
              <a:t>hamotzi</a:t>
            </a:r>
            <a:r>
              <a:rPr lang="en-US" sz="4400" b="1" dirty="0">
                <a:solidFill>
                  <a:srgbClr val="002060"/>
                </a:solidFill>
              </a:rPr>
              <a:t> </a:t>
            </a:r>
            <a:r>
              <a:rPr lang="en-US" sz="4400" b="1" dirty="0" err="1">
                <a:solidFill>
                  <a:srgbClr val="002060"/>
                </a:solidFill>
              </a:rPr>
              <a:t>lechem</a:t>
            </a:r>
            <a:r>
              <a:rPr lang="en-US" sz="4400" b="1" dirty="0">
                <a:solidFill>
                  <a:srgbClr val="002060"/>
                </a:solidFill>
              </a:rPr>
              <a:t> min </a:t>
            </a:r>
            <a:r>
              <a:rPr lang="en-US" sz="4400" b="1" dirty="0" err="1">
                <a:solidFill>
                  <a:srgbClr val="002060"/>
                </a:solidFill>
              </a:rPr>
              <a:t>haaretz</a:t>
            </a:r>
            <a:r>
              <a:rPr lang="en-US" sz="4400" b="1" dirty="0">
                <a:solidFill>
                  <a:srgbClr val="002060"/>
                </a:solidFill>
              </a:rPr>
              <a:t>.</a:t>
            </a:r>
            <a:r>
              <a:rPr lang="en-US" sz="4400" dirty="0"/>
              <a:t/>
            </a:r>
            <a:br>
              <a:rPr lang="en-US" sz="4400" dirty="0"/>
            </a:br>
            <a:r>
              <a:rPr lang="en-US" sz="4400" dirty="0"/>
              <a:t/>
            </a:r>
            <a:br>
              <a:rPr lang="en-US" sz="4400" dirty="0"/>
            </a:br>
            <a:r>
              <a:rPr lang="en-US" sz="4400" b="1" dirty="0"/>
              <a:t>Praised are You, Eternal G-d, ruler of the universe, who brings forth </a:t>
            </a:r>
            <a:br>
              <a:rPr lang="en-US" sz="4400" b="1" dirty="0"/>
            </a:br>
            <a:r>
              <a:rPr lang="en-US" sz="4400" b="1" dirty="0"/>
              <a:t>bread from the earth.</a:t>
            </a:r>
            <a:r>
              <a:rPr lang="en-US" sz="5400" dirty="0"/>
              <a:t/>
            </a:r>
            <a:br>
              <a:rPr lang="en-US" sz="5400" dirty="0"/>
            </a:br>
            <a:endParaRPr lang="en-US" sz="5400"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26</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2081505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60512" y="2425141"/>
            <a:ext cx="9070975" cy="3567113"/>
          </a:xfrm>
        </p:spPr>
        <p:txBody>
          <a:bodyPr>
            <a:normAutofit fontScale="90000"/>
          </a:bodyPr>
          <a:lstStyle/>
          <a:p>
            <a:r>
              <a:rPr lang="en-US" dirty="0"/>
              <a:t/>
            </a:r>
            <a:br>
              <a:rPr lang="en-US" dirty="0"/>
            </a:br>
            <a:r>
              <a:rPr lang="en-US" sz="6600" b="1" dirty="0"/>
              <a:t>Thank you for joining us!</a:t>
            </a:r>
            <a:br>
              <a:rPr lang="en-US" sz="6600" b="1" dirty="0"/>
            </a:br>
            <a:r>
              <a:rPr lang="en-US" sz="4000" dirty="0"/>
              <a:t/>
            </a:r>
            <a:br>
              <a:rPr lang="en-US" sz="4000" dirty="0"/>
            </a:br>
            <a:r>
              <a:rPr lang="en-US" sz="4000" dirty="0"/>
              <a:t>for more information about JFS and our services visit: www.raleighcaryjfs.org</a:t>
            </a:r>
          </a:p>
        </p:txBody>
      </p:sp>
      <p:sp>
        <p:nvSpPr>
          <p:cNvPr id="4" name="Slide Number Placeholder 3"/>
          <p:cNvSpPr>
            <a:spLocks noGrp="1"/>
          </p:cNvSpPr>
          <p:nvPr>
            <p:ph type="sldNum" sz="quarter" idx="12"/>
          </p:nvPr>
        </p:nvSpPr>
        <p:spPr/>
        <p:txBody>
          <a:bodyPr/>
          <a:lstStyle/>
          <a:p>
            <a:fld id="{4FAB73BC-B049-4115-A692-8D63A059BFB8}" type="slidenum">
              <a:rPr lang="en-US" smtClean="0"/>
              <a:t>27</a:t>
            </a:fld>
            <a:endParaRPr lang="en-US" dirty="0"/>
          </a:p>
        </p:txBody>
      </p:sp>
      <p:sp>
        <p:nvSpPr>
          <p:cNvPr id="5" name="Footer Placeholder 4"/>
          <p:cNvSpPr>
            <a:spLocks noGrp="1"/>
          </p:cNvSpPr>
          <p:nvPr>
            <p:ph type="ftr" sz="quarter" idx="11"/>
          </p:nvPr>
        </p:nvSpPr>
        <p:spPr/>
        <p:txBody>
          <a:bodyPr/>
          <a:lstStyle/>
          <a:p>
            <a:r>
              <a:rPr lang="en-US"/>
              <a:t>Raleigh-Cary Jewish Family Services </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6311" y="800612"/>
            <a:ext cx="7199376" cy="1923066"/>
          </a:xfrm>
          <a:prstGeom prst="rect">
            <a:avLst/>
          </a:prstGeom>
        </p:spPr>
      </p:pic>
    </p:spTree>
    <p:extLst>
      <p:ext uri="{BB962C8B-B14F-4D97-AF65-F5344CB8AC3E}">
        <p14:creationId xmlns:p14="http://schemas.microsoft.com/office/powerpoint/2010/main" val="3896358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140677"/>
            <a:ext cx="11612879" cy="6858000"/>
          </a:xfrm>
        </p:spPr>
        <p:txBody>
          <a:bodyPr>
            <a:noAutofit/>
          </a:bodyPr>
          <a:lstStyle/>
          <a:p>
            <a:pPr algn="ctr"/>
            <a:r>
              <a:rPr lang="en-US" sz="2600" b="1" u="sng" dirty="0" err="1"/>
              <a:t>Barchu</a:t>
            </a:r>
            <a:r>
              <a:rPr lang="en-US" sz="2600" b="1" u="sng" dirty="0"/>
              <a:t/>
            </a:r>
            <a:br>
              <a:rPr lang="en-US" sz="2600" b="1" u="sng" dirty="0"/>
            </a:br>
            <a:r>
              <a:rPr lang="en-US" sz="2600" dirty="0"/>
              <a:t/>
            </a:r>
            <a:br>
              <a:rPr lang="en-US" sz="2600" dirty="0"/>
            </a:br>
            <a:r>
              <a:rPr lang="en-US" sz="2600" b="1" i="1" dirty="0" err="1">
                <a:solidFill>
                  <a:schemeClr val="tx2">
                    <a:lumMod val="75000"/>
                  </a:schemeClr>
                </a:solidFill>
              </a:rPr>
              <a:t>Barchu</a:t>
            </a:r>
            <a:r>
              <a:rPr lang="en-US" sz="2600" b="1" i="1" dirty="0">
                <a:solidFill>
                  <a:schemeClr val="tx2">
                    <a:lumMod val="75000"/>
                  </a:schemeClr>
                </a:solidFill>
              </a:rPr>
              <a:t> et Adonai </a:t>
            </a:r>
            <a:r>
              <a:rPr lang="en-US" sz="2600" b="1" i="1" dirty="0" err="1">
                <a:solidFill>
                  <a:schemeClr val="tx2">
                    <a:lumMod val="75000"/>
                  </a:schemeClr>
                </a:solidFill>
              </a:rPr>
              <a:t>ham’vorach</a:t>
            </a:r>
            <a:r>
              <a:rPr lang="en-US" sz="2600" b="1" i="1" dirty="0">
                <a:solidFill>
                  <a:schemeClr val="tx2">
                    <a:lumMod val="75000"/>
                  </a:schemeClr>
                </a:solidFill>
              </a:rPr>
              <a:t>!</a:t>
            </a:r>
            <a:br>
              <a:rPr lang="en-US" sz="2600" b="1" i="1" dirty="0">
                <a:solidFill>
                  <a:schemeClr val="tx2">
                    <a:lumMod val="75000"/>
                  </a:schemeClr>
                </a:solidFill>
              </a:rPr>
            </a:br>
            <a:r>
              <a:rPr lang="en-US" sz="2600" dirty="0"/>
              <a:t/>
            </a:r>
            <a:br>
              <a:rPr lang="en-US" sz="2600" dirty="0"/>
            </a:br>
            <a:r>
              <a:rPr lang="en-US" sz="2600" b="1" dirty="0">
                <a:solidFill>
                  <a:schemeClr val="tx2">
                    <a:lumMod val="75000"/>
                  </a:schemeClr>
                </a:solidFill>
              </a:rPr>
              <a:t>Praise be the One to whom our praise is due!</a:t>
            </a:r>
            <a:br>
              <a:rPr lang="en-US" sz="2600" b="1" dirty="0">
                <a:solidFill>
                  <a:schemeClr val="tx2">
                    <a:lumMod val="75000"/>
                  </a:schemeClr>
                </a:solidFill>
              </a:rPr>
            </a:br>
            <a:r>
              <a:rPr lang="en-US" sz="2600" b="1" dirty="0">
                <a:solidFill>
                  <a:schemeClr val="tx2">
                    <a:lumMod val="75000"/>
                  </a:schemeClr>
                </a:solidFill>
              </a:rPr>
              <a:t/>
            </a:r>
            <a:br>
              <a:rPr lang="en-US" sz="2600" b="1" dirty="0">
                <a:solidFill>
                  <a:schemeClr val="tx2">
                    <a:lumMod val="75000"/>
                  </a:schemeClr>
                </a:solidFill>
              </a:rPr>
            </a:br>
            <a:r>
              <a:rPr lang="en-US" sz="2600" b="1" i="1" dirty="0">
                <a:solidFill>
                  <a:schemeClr val="tx2">
                    <a:lumMod val="75000"/>
                  </a:schemeClr>
                </a:solidFill>
              </a:rPr>
              <a:t>Baruch Adonai </a:t>
            </a:r>
            <a:r>
              <a:rPr lang="en-US" sz="2600" b="1" i="1" dirty="0" err="1">
                <a:solidFill>
                  <a:schemeClr val="tx2">
                    <a:lumMod val="75000"/>
                  </a:schemeClr>
                </a:solidFill>
              </a:rPr>
              <a:t>ham’vorach</a:t>
            </a:r>
            <a:r>
              <a:rPr lang="en-US" sz="2600" b="1" i="1" dirty="0">
                <a:solidFill>
                  <a:schemeClr val="tx2">
                    <a:lumMod val="75000"/>
                  </a:schemeClr>
                </a:solidFill>
              </a:rPr>
              <a:t> </a:t>
            </a:r>
            <a:r>
              <a:rPr lang="en-US" sz="2600" b="1" i="1" dirty="0" err="1">
                <a:solidFill>
                  <a:schemeClr val="tx2">
                    <a:lumMod val="75000"/>
                  </a:schemeClr>
                </a:solidFill>
              </a:rPr>
              <a:t>l’olam</a:t>
            </a:r>
            <a:r>
              <a:rPr lang="en-US" sz="2600" b="1" i="1" dirty="0">
                <a:solidFill>
                  <a:schemeClr val="tx2">
                    <a:lumMod val="75000"/>
                  </a:schemeClr>
                </a:solidFill>
              </a:rPr>
              <a:t> </a:t>
            </a:r>
            <a:r>
              <a:rPr lang="en-US" sz="2600" b="1" i="1" dirty="0" err="1">
                <a:solidFill>
                  <a:schemeClr val="tx2">
                    <a:lumMod val="75000"/>
                  </a:schemeClr>
                </a:solidFill>
              </a:rPr>
              <a:t>va</a:t>
            </a:r>
            <a:r>
              <a:rPr lang="en-US" sz="2600" b="1" i="1" dirty="0">
                <a:solidFill>
                  <a:schemeClr val="tx2">
                    <a:lumMod val="75000"/>
                  </a:schemeClr>
                </a:solidFill>
              </a:rPr>
              <a:t>-ed!</a:t>
            </a:r>
            <a:br>
              <a:rPr lang="en-US" sz="2600" b="1" i="1" dirty="0">
                <a:solidFill>
                  <a:schemeClr val="tx2">
                    <a:lumMod val="75000"/>
                  </a:schemeClr>
                </a:solidFill>
              </a:rPr>
            </a:br>
            <a:r>
              <a:rPr lang="en-US" sz="2600" b="1" dirty="0">
                <a:solidFill>
                  <a:schemeClr val="tx2">
                    <a:lumMod val="75000"/>
                  </a:schemeClr>
                </a:solidFill>
              </a:rPr>
              <a:t/>
            </a:r>
            <a:br>
              <a:rPr lang="en-US" sz="2600" b="1" dirty="0">
                <a:solidFill>
                  <a:schemeClr val="tx2">
                    <a:lumMod val="75000"/>
                  </a:schemeClr>
                </a:solidFill>
              </a:rPr>
            </a:br>
            <a:r>
              <a:rPr lang="en-US" sz="2600" b="1" dirty="0">
                <a:solidFill>
                  <a:schemeClr val="tx2">
                    <a:lumMod val="75000"/>
                  </a:schemeClr>
                </a:solidFill>
              </a:rPr>
              <a:t>Praised be the One to whom our praise is due, now and forever!</a:t>
            </a:r>
            <a:br>
              <a:rPr lang="en-US" sz="2600" b="1" dirty="0">
                <a:solidFill>
                  <a:schemeClr val="tx2">
                    <a:lumMod val="75000"/>
                  </a:schemeClr>
                </a:solidFill>
              </a:rPr>
            </a:br>
            <a:r>
              <a:rPr lang="en-US" sz="2600" b="1" dirty="0"/>
              <a:t>__________________</a:t>
            </a:r>
            <a:br>
              <a:rPr lang="en-US" sz="2600" b="1" dirty="0"/>
            </a:br>
            <a:r>
              <a:rPr lang="en-US" sz="2600" b="1" dirty="0"/>
              <a:t>The </a:t>
            </a:r>
            <a:r>
              <a:rPr lang="en-US" sz="2600" b="1" dirty="0" err="1"/>
              <a:t>S’hema</a:t>
            </a:r>
            <a:r>
              <a:rPr lang="en-US" sz="2600" b="1" dirty="0"/>
              <a:t> and its blessings</a:t>
            </a:r>
            <a:r>
              <a:rPr lang="en-US" sz="2600" dirty="0"/>
              <a:t/>
            </a:r>
            <a:br>
              <a:rPr lang="en-US" sz="2600" dirty="0"/>
            </a:br>
            <a:r>
              <a:rPr lang="en-US" sz="2600" b="1" dirty="0" err="1">
                <a:solidFill>
                  <a:schemeClr val="tx2">
                    <a:lumMod val="75000"/>
                  </a:schemeClr>
                </a:solidFill>
              </a:rPr>
              <a:t>Sh,ma</a:t>
            </a:r>
            <a:r>
              <a:rPr lang="en-US" sz="2600" b="1" dirty="0">
                <a:solidFill>
                  <a:schemeClr val="tx2">
                    <a:lumMod val="75000"/>
                  </a:schemeClr>
                </a:solidFill>
              </a:rPr>
              <a:t> </a:t>
            </a:r>
            <a:r>
              <a:rPr lang="en-US" sz="2600" b="1" dirty="0" err="1">
                <a:solidFill>
                  <a:schemeClr val="tx2">
                    <a:lumMod val="75000"/>
                  </a:schemeClr>
                </a:solidFill>
              </a:rPr>
              <a:t>Yisrael</a:t>
            </a:r>
            <a:r>
              <a:rPr lang="en-US" sz="2600" b="1" dirty="0">
                <a:solidFill>
                  <a:schemeClr val="tx2">
                    <a:lumMod val="75000"/>
                  </a:schemeClr>
                </a:solidFill>
              </a:rPr>
              <a:t>, Adonai </a:t>
            </a:r>
            <a:r>
              <a:rPr lang="en-US" sz="2600" b="1" dirty="0" err="1">
                <a:solidFill>
                  <a:schemeClr val="tx2">
                    <a:lumMod val="75000"/>
                  </a:schemeClr>
                </a:solidFill>
              </a:rPr>
              <a:t>Eloheinu</a:t>
            </a:r>
            <a:r>
              <a:rPr lang="en-US" sz="2600" b="1" dirty="0">
                <a:solidFill>
                  <a:schemeClr val="tx2">
                    <a:lumMod val="75000"/>
                  </a:schemeClr>
                </a:solidFill>
              </a:rPr>
              <a:t>, Adonai </a:t>
            </a:r>
            <a:r>
              <a:rPr lang="en-US" sz="2600" b="1" dirty="0" err="1">
                <a:solidFill>
                  <a:schemeClr val="tx2">
                    <a:lumMod val="75000"/>
                  </a:schemeClr>
                </a:solidFill>
              </a:rPr>
              <a:t>Echad</a:t>
            </a:r>
            <a:r>
              <a:rPr lang="en-US" sz="2600" b="1" dirty="0">
                <a:solidFill>
                  <a:schemeClr val="tx2">
                    <a:lumMod val="75000"/>
                  </a:schemeClr>
                </a:solidFill>
              </a:rPr>
              <a:t>!</a:t>
            </a:r>
            <a:br>
              <a:rPr lang="en-US" sz="2600" b="1" dirty="0">
                <a:solidFill>
                  <a:schemeClr val="tx2">
                    <a:lumMod val="75000"/>
                  </a:schemeClr>
                </a:solidFill>
              </a:rPr>
            </a:br>
            <a:r>
              <a:rPr lang="en-US" sz="2600" b="1" dirty="0">
                <a:solidFill>
                  <a:schemeClr val="tx2">
                    <a:lumMod val="75000"/>
                  </a:schemeClr>
                </a:solidFill>
              </a:rPr>
              <a:t/>
            </a:r>
            <a:br>
              <a:rPr lang="en-US" sz="2600" b="1" dirty="0">
                <a:solidFill>
                  <a:schemeClr val="tx2">
                    <a:lumMod val="75000"/>
                  </a:schemeClr>
                </a:solidFill>
              </a:rPr>
            </a:br>
            <a:r>
              <a:rPr lang="en-US" sz="2600" b="1" dirty="0">
                <a:solidFill>
                  <a:schemeClr val="tx2">
                    <a:lumMod val="75000"/>
                  </a:schemeClr>
                </a:solidFill>
              </a:rPr>
              <a:t>Hear O Israel, Adonai is our G-d, Adonai is One!</a:t>
            </a:r>
            <a:br>
              <a:rPr lang="en-US" sz="2600" b="1" dirty="0">
                <a:solidFill>
                  <a:schemeClr val="tx2">
                    <a:lumMod val="75000"/>
                  </a:schemeClr>
                </a:solidFill>
              </a:rPr>
            </a:br>
            <a:r>
              <a:rPr lang="en-US" sz="2600" b="1" dirty="0">
                <a:solidFill>
                  <a:schemeClr val="tx2">
                    <a:lumMod val="75000"/>
                  </a:schemeClr>
                </a:solidFill>
              </a:rPr>
              <a:t/>
            </a:r>
            <a:br>
              <a:rPr lang="en-US" sz="2600" b="1" dirty="0">
                <a:solidFill>
                  <a:schemeClr val="tx2">
                    <a:lumMod val="75000"/>
                  </a:schemeClr>
                </a:solidFill>
              </a:rPr>
            </a:br>
            <a:r>
              <a:rPr lang="en-US" sz="2600" b="1" dirty="0">
                <a:solidFill>
                  <a:schemeClr val="tx2">
                    <a:lumMod val="75000"/>
                  </a:schemeClr>
                </a:solidFill>
              </a:rPr>
              <a:t>Baruch Shem </a:t>
            </a:r>
            <a:r>
              <a:rPr lang="en-US" sz="2600" b="1" dirty="0" err="1">
                <a:solidFill>
                  <a:schemeClr val="tx2">
                    <a:lumMod val="75000"/>
                  </a:schemeClr>
                </a:solidFill>
              </a:rPr>
              <a:t>k’vod</a:t>
            </a:r>
            <a:r>
              <a:rPr lang="en-US" sz="2600" b="1" dirty="0">
                <a:solidFill>
                  <a:schemeClr val="tx2">
                    <a:lumMod val="75000"/>
                  </a:schemeClr>
                </a:solidFill>
              </a:rPr>
              <a:t> </a:t>
            </a:r>
            <a:r>
              <a:rPr lang="en-US" sz="2600" b="1" dirty="0" err="1">
                <a:solidFill>
                  <a:schemeClr val="tx2">
                    <a:lumMod val="75000"/>
                  </a:schemeClr>
                </a:solidFill>
              </a:rPr>
              <a:t>malchuto</a:t>
            </a:r>
            <a:r>
              <a:rPr lang="en-US" sz="2600" b="1" dirty="0">
                <a:solidFill>
                  <a:schemeClr val="tx2">
                    <a:lumMod val="75000"/>
                  </a:schemeClr>
                </a:solidFill>
              </a:rPr>
              <a:t> </a:t>
            </a:r>
            <a:r>
              <a:rPr lang="en-US" sz="2600" b="1" dirty="0" err="1">
                <a:solidFill>
                  <a:schemeClr val="tx2">
                    <a:lumMod val="75000"/>
                  </a:schemeClr>
                </a:solidFill>
              </a:rPr>
              <a:t>l’olam</a:t>
            </a:r>
            <a:r>
              <a:rPr lang="en-US" sz="2600" b="1" dirty="0">
                <a:solidFill>
                  <a:schemeClr val="tx2">
                    <a:lumMod val="75000"/>
                  </a:schemeClr>
                </a:solidFill>
              </a:rPr>
              <a:t> </a:t>
            </a:r>
            <a:r>
              <a:rPr lang="en-US" sz="2600" b="1" dirty="0" err="1">
                <a:solidFill>
                  <a:schemeClr val="tx2">
                    <a:lumMod val="75000"/>
                  </a:schemeClr>
                </a:solidFill>
              </a:rPr>
              <a:t>va</a:t>
            </a:r>
            <a:r>
              <a:rPr lang="en-US" sz="2600" b="1" dirty="0">
                <a:solidFill>
                  <a:schemeClr val="tx2">
                    <a:lumMod val="75000"/>
                  </a:schemeClr>
                </a:solidFill>
              </a:rPr>
              <a:t>-ed.</a:t>
            </a:r>
            <a:br>
              <a:rPr lang="en-US" sz="2600" b="1" dirty="0">
                <a:solidFill>
                  <a:schemeClr val="tx2">
                    <a:lumMod val="75000"/>
                  </a:schemeClr>
                </a:solidFill>
              </a:rPr>
            </a:br>
            <a:r>
              <a:rPr lang="en-US" sz="2600" b="1" dirty="0">
                <a:solidFill>
                  <a:schemeClr val="tx2">
                    <a:lumMod val="75000"/>
                  </a:schemeClr>
                </a:solidFill>
              </a:rPr>
              <a:t/>
            </a:r>
            <a:br>
              <a:rPr lang="en-US" sz="2600" b="1" dirty="0">
                <a:solidFill>
                  <a:schemeClr val="tx2">
                    <a:lumMod val="75000"/>
                  </a:schemeClr>
                </a:solidFill>
              </a:rPr>
            </a:br>
            <a:r>
              <a:rPr lang="en-US" sz="2600" b="1" dirty="0">
                <a:solidFill>
                  <a:schemeClr val="tx2">
                    <a:lumMod val="75000"/>
                  </a:schemeClr>
                </a:solidFill>
              </a:rPr>
              <a:t>Blessed is G-d’s glorious majesty forever and ever.</a:t>
            </a:r>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3</a:t>
            </a:fld>
            <a:endParaRPr lang="en-US" sz="6000" dirty="0">
              <a:solidFill>
                <a:srgbClr val="FF0000"/>
              </a:solidFill>
            </a:endParaRPr>
          </a:p>
        </p:txBody>
      </p:sp>
      <p:sp>
        <p:nvSpPr>
          <p:cNvPr id="4" name="Footer Placeholder 3"/>
          <p:cNvSpPr>
            <a:spLocks noGrp="1"/>
          </p:cNvSpPr>
          <p:nvPr>
            <p:ph type="ftr" sz="quarter" idx="11"/>
          </p:nvPr>
        </p:nvSpPr>
        <p:spPr>
          <a:xfrm>
            <a:off x="3459479" y="6443003"/>
            <a:ext cx="5212080" cy="274320"/>
          </a:xfrm>
        </p:spPr>
        <p:txBody>
          <a:bodyPr/>
          <a:lstStyle/>
          <a:p>
            <a:r>
              <a:rPr lang="en-US" dirty="0"/>
              <a:t>Raleigh-Cary Jewish Family Services </a:t>
            </a:r>
          </a:p>
        </p:txBody>
      </p:sp>
    </p:spTree>
    <p:extLst>
      <p:ext uri="{BB962C8B-B14F-4D97-AF65-F5344CB8AC3E}">
        <p14:creationId xmlns:p14="http://schemas.microsoft.com/office/powerpoint/2010/main" val="4060457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258" y="365760"/>
            <a:ext cx="11586754" cy="6426926"/>
          </a:xfrm>
        </p:spPr>
        <p:txBody>
          <a:bodyPr>
            <a:normAutofit fontScale="90000"/>
          </a:bodyPr>
          <a:lstStyle/>
          <a:p>
            <a:pPr algn="ctr"/>
            <a:r>
              <a:rPr lang="en-US" sz="4000" b="1" u="sng" dirty="0"/>
              <a:t>V’AHAVTA</a:t>
            </a:r>
            <a:r>
              <a:rPr lang="en-US" sz="6000" dirty="0"/>
              <a:t/>
            </a:r>
            <a:br>
              <a:rPr lang="en-US" sz="6000" dirty="0"/>
            </a:br>
            <a:r>
              <a:rPr lang="en-US" sz="2800" b="1" i="1" dirty="0" err="1">
                <a:solidFill>
                  <a:srgbClr val="002060"/>
                </a:solidFill>
              </a:rPr>
              <a:t>V’ahavta</a:t>
            </a:r>
            <a:r>
              <a:rPr lang="en-US" sz="2800" b="1" i="1" dirty="0">
                <a:solidFill>
                  <a:srgbClr val="002060"/>
                </a:solidFill>
              </a:rPr>
              <a:t> et Adonai </a:t>
            </a:r>
            <a:r>
              <a:rPr lang="en-US" sz="2800" b="1" i="1" dirty="0" err="1">
                <a:solidFill>
                  <a:srgbClr val="002060"/>
                </a:solidFill>
              </a:rPr>
              <a:t>Elohecha</a:t>
            </a:r>
            <a:r>
              <a:rPr lang="en-US" sz="2800" b="1" i="1" dirty="0">
                <a:solidFill>
                  <a:srgbClr val="002060"/>
                </a:solidFill>
              </a:rPr>
              <a:t>, </a:t>
            </a:r>
            <a:r>
              <a:rPr lang="en-US" sz="2800" b="1" i="1" dirty="0" err="1">
                <a:solidFill>
                  <a:srgbClr val="002060"/>
                </a:solidFill>
              </a:rPr>
              <a:t>b’chol</a:t>
            </a:r>
            <a:r>
              <a:rPr lang="en-US" sz="2800" b="1" i="1" dirty="0">
                <a:solidFill>
                  <a:srgbClr val="002060"/>
                </a:solidFill>
              </a:rPr>
              <a:t> </a:t>
            </a:r>
            <a:r>
              <a:rPr lang="en-US" sz="2800" b="1" i="1" dirty="0" err="1">
                <a:solidFill>
                  <a:srgbClr val="002060"/>
                </a:solidFill>
              </a:rPr>
              <a:t>l’vavcha</a:t>
            </a:r>
            <a:r>
              <a:rPr lang="en-US" sz="2800" b="1" i="1" dirty="0">
                <a:solidFill>
                  <a:srgbClr val="002060"/>
                </a:solidFill>
              </a:rPr>
              <a:t> </a:t>
            </a:r>
            <a:r>
              <a:rPr lang="en-US" sz="2800" b="1" i="1" dirty="0" err="1">
                <a:solidFill>
                  <a:srgbClr val="002060"/>
                </a:solidFill>
              </a:rPr>
              <a:t>uv’chol</a:t>
            </a:r>
            <a:r>
              <a:rPr lang="en-US" sz="2800" b="1" i="1" dirty="0">
                <a:solidFill>
                  <a:srgbClr val="002060"/>
                </a:solidFill>
              </a:rPr>
              <a:t> </a:t>
            </a:r>
            <a:r>
              <a:rPr lang="en-US" sz="2800" b="1" i="1" dirty="0" err="1">
                <a:solidFill>
                  <a:srgbClr val="002060"/>
                </a:solidFill>
              </a:rPr>
              <a:t>nafsh’cha</a:t>
            </a:r>
            <a:r>
              <a:rPr lang="en-US" sz="2800" b="1" i="1" dirty="0">
                <a:solidFill>
                  <a:srgbClr val="002060"/>
                </a:solidFill>
              </a:rPr>
              <a:t> </a:t>
            </a:r>
            <a:r>
              <a:rPr lang="en-US" sz="2800" b="1" i="1" dirty="0" err="1">
                <a:solidFill>
                  <a:srgbClr val="002060"/>
                </a:solidFill>
              </a:rPr>
              <a:t>uv’chol</a:t>
            </a:r>
            <a:r>
              <a:rPr lang="en-US" sz="2800" b="1" i="1" dirty="0">
                <a:solidFill>
                  <a:srgbClr val="002060"/>
                </a:solidFill>
              </a:rPr>
              <a:t> </a:t>
            </a:r>
            <a:r>
              <a:rPr lang="en-US" sz="2800" b="1" i="1" dirty="0" err="1">
                <a:solidFill>
                  <a:srgbClr val="002060"/>
                </a:solidFill>
              </a:rPr>
              <a:t>m’odecha</a:t>
            </a:r>
            <a:r>
              <a:rPr lang="en-US" sz="2800" b="1" i="1" dirty="0">
                <a:solidFill>
                  <a:srgbClr val="002060"/>
                </a:solidFill>
              </a:rPr>
              <a:t>. </a:t>
            </a:r>
            <a:r>
              <a:rPr lang="en-US" sz="2800" b="1" i="1" dirty="0" err="1">
                <a:solidFill>
                  <a:srgbClr val="002060"/>
                </a:solidFill>
              </a:rPr>
              <a:t>V’hayu</a:t>
            </a:r>
            <a:r>
              <a:rPr lang="en-US" sz="2800" b="1" i="1" dirty="0">
                <a:solidFill>
                  <a:srgbClr val="002060"/>
                </a:solidFill>
              </a:rPr>
              <a:t> </a:t>
            </a:r>
            <a:r>
              <a:rPr lang="en-US" sz="2800" b="1" i="1" dirty="0" err="1">
                <a:solidFill>
                  <a:srgbClr val="002060"/>
                </a:solidFill>
              </a:rPr>
              <a:t>had’varim</a:t>
            </a:r>
            <a:r>
              <a:rPr lang="en-US" sz="2800" b="1" i="1" dirty="0">
                <a:solidFill>
                  <a:srgbClr val="002060"/>
                </a:solidFill>
              </a:rPr>
              <a:t> he-</a:t>
            </a:r>
            <a:r>
              <a:rPr lang="en-US" sz="2800" b="1" i="1" dirty="0" err="1">
                <a:solidFill>
                  <a:srgbClr val="002060"/>
                </a:solidFill>
              </a:rPr>
              <a:t>eileh</a:t>
            </a:r>
            <a:r>
              <a:rPr lang="en-US" sz="2800" b="1" i="1" dirty="0">
                <a:solidFill>
                  <a:srgbClr val="002060"/>
                </a:solidFill>
              </a:rPr>
              <a:t> </a:t>
            </a:r>
            <a:r>
              <a:rPr lang="en-US" sz="2800" b="1" i="1" dirty="0" err="1">
                <a:solidFill>
                  <a:srgbClr val="002060"/>
                </a:solidFill>
              </a:rPr>
              <a:t>asher</a:t>
            </a:r>
            <a:r>
              <a:rPr lang="en-US" sz="2800" b="1" i="1" dirty="0">
                <a:solidFill>
                  <a:srgbClr val="002060"/>
                </a:solidFill>
              </a:rPr>
              <a:t> </a:t>
            </a:r>
            <a:r>
              <a:rPr lang="en-US" sz="2800" b="1" i="1" dirty="0" err="1">
                <a:solidFill>
                  <a:srgbClr val="002060"/>
                </a:solidFill>
              </a:rPr>
              <a:t>anochi</a:t>
            </a:r>
            <a:r>
              <a:rPr lang="en-US" sz="2800" b="1" i="1" dirty="0">
                <a:solidFill>
                  <a:srgbClr val="002060"/>
                </a:solidFill>
              </a:rPr>
              <a:t> </a:t>
            </a:r>
            <a:r>
              <a:rPr lang="en-US" sz="2800" b="1" i="1" dirty="0" err="1">
                <a:solidFill>
                  <a:srgbClr val="002060"/>
                </a:solidFill>
              </a:rPr>
              <a:t>m’tzav’cha</a:t>
            </a:r>
            <a:r>
              <a:rPr lang="en-US" sz="2800" b="1" i="1" dirty="0">
                <a:solidFill>
                  <a:srgbClr val="002060"/>
                </a:solidFill>
              </a:rPr>
              <a:t> </a:t>
            </a:r>
            <a:r>
              <a:rPr lang="en-US" sz="2800" b="1" i="1" dirty="0" err="1">
                <a:solidFill>
                  <a:srgbClr val="002060"/>
                </a:solidFill>
              </a:rPr>
              <a:t>hayom</a:t>
            </a:r>
            <a:r>
              <a:rPr lang="en-US" sz="2800" b="1" i="1" dirty="0">
                <a:solidFill>
                  <a:srgbClr val="002060"/>
                </a:solidFill>
              </a:rPr>
              <a:t> al </a:t>
            </a:r>
            <a:r>
              <a:rPr lang="en-US" sz="2800" b="1" i="1" dirty="0" err="1">
                <a:solidFill>
                  <a:srgbClr val="002060"/>
                </a:solidFill>
              </a:rPr>
              <a:t>l’vavecha</a:t>
            </a:r>
            <a:r>
              <a:rPr lang="en-US" sz="2800" b="1" i="1" dirty="0">
                <a:solidFill>
                  <a:srgbClr val="002060"/>
                </a:solidFill>
              </a:rPr>
              <a:t>. </a:t>
            </a:r>
            <a:r>
              <a:rPr lang="en-US" sz="2800" b="1" i="1" dirty="0" err="1">
                <a:solidFill>
                  <a:srgbClr val="002060"/>
                </a:solidFill>
              </a:rPr>
              <a:t>V’shinantam</a:t>
            </a:r>
            <a:r>
              <a:rPr lang="en-US" sz="2800" b="1" i="1" dirty="0">
                <a:solidFill>
                  <a:srgbClr val="002060"/>
                </a:solidFill>
              </a:rPr>
              <a:t> </a:t>
            </a:r>
            <a:r>
              <a:rPr lang="en-US" sz="2800" b="1" i="1" dirty="0" err="1">
                <a:solidFill>
                  <a:srgbClr val="002060"/>
                </a:solidFill>
              </a:rPr>
              <a:t>l’vanecha</a:t>
            </a:r>
            <a:r>
              <a:rPr lang="en-US" sz="2800" b="1" i="1" dirty="0">
                <a:solidFill>
                  <a:srgbClr val="002060"/>
                </a:solidFill>
              </a:rPr>
              <a:t> </a:t>
            </a:r>
            <a:r>
              <a:rPr lang="en-US" sz="2800" b="1" i="1" dirty="0" err="1">
                <a:solidFill>
                  <a:srgbClr val="002060"/>
                </a:solidFill>
              </a:rPr>
              <a:t>v’dibarta</a:t>
            </a:r>
            <a:r>
              <a:rPr lang="en-US" sz="2800" b="1" i="1" dirty="0">
                <a:solidFill>
                  <a:srgbClr val="002060"/>
                </a:solidFill>
              </a:rPr>
              <a:t> bam </a:t>
            </a:r>
            <a:r>
              <a:rPr lang="en-US" sz="2800" b="1" i="1" dirty="0" err="1">
                <a:solidFill>
                  <a:srgbClr val="002060"/>
                </a:solidFill>
              </a:rPr>
              <a:t>b’shivt’cha</a:t>
            </a:r>
            <a:r>
              <a:rPr lang="en-US" sz="2800" b="1" i="1" dirty="0">
                <a:solidFill>
                  <a:srgbClr val="002060"/>
                </a:solidFill>
              </a:rPr>
              <a:t> </a:t>
            </a:r>
            <a:r>
              <a:rPr lang="en-US" sz="2800" b="1" i="1" dirty="0" err="1">
                <a:solidFill>
                  <a:srgbClr val="002060"/>
                </a:solidFill>
              </a:rPr>
              <a:t>b’veitecha</a:t>
            </a:r>
            <a:r>
              <a:rPr lang="en-US" sz="2800" b="1" i="1" dirty="0">
                <a:solidFill>
                  <a:srgbClr val="002060"/>
                </a:solidFill>
              </a:rPr>
              <a:t> </a:t>
            </a:r>
            <a:r>
              <a:rPr lang="en-US" sz="2800" b="1" i="1" dirty="0" err="1">
                <a:solidFill>
                  <a:srgbClr val="002060"/>
                </a:solidFill>
              </a:rPr>
              <a:t>uv’lecht’cha</a:t>
            </a:r>
            <a:r>
              <a:rPr lang="en-US" sz="2800" b="1" i="1" dirty="0">
                <a:solidFill>
                  <a:srgbClr val="002060"/>
                </a:solidFill>
              </a:rPr>
              <a:t> </a:t>
            </a:r>
            <a:r>
              <a:rPr lang="en-US" sz="2800" b="1" i="1" dirty="0" err="1">
                <a:solidFill>
                  <a:srgbClr val="002060"/>
                </a:solidFill>
              </a:rPr>
              <a:t>vaderech</a:t>
            </a:r>
            <a:r>
              <a:rPr lang="en-US" sz="2800" b="1" i="1" dirty="0">
                <a:solidFill>
                  <a:srgbClr val="002060"/>
                </a:solidFill>
              </a:rPr>
              <a:t> </a:t>
            </a:r>
            <a:r>
              <a:rPr lang="en-US" sz="2800" b="1" i="1" dirty="0" err="1">
                <a:solidFill>
                  <a:srgbClr val="002060"/>
                </a:solidFill>
              </a:rPr>
              <a:t>uv’shochb’cha</a:t>
            </a:r>
            <a:r>
              <a:rPr lang="en-US" sz="2800" b="1" i="1" dirty="0">
                <a:solidFill>
                  <a:srgbClr val="002060"/>
                </a:solidFill>
              </a:rPr>
              <a:t> </a:t>
            </a:r>
            <a:r>
              <a:rPr lang="en-US" sz="2800" b="1" i="1" dirty="0" err="1">
                <a:solidFill>
                  <a:srgbClr val="002060"/>
                </a:solidFill>
              </a:rPr>
              <a:t>uv’kumecha</a:t>
            </a:r>
            <a:r>
              <a:rPr lang="en-US" sz="2800" b="1" i="1" dirty="0">
                <a:solidFill>
                  <a:srgbClr val="002060"/>
                </a:solidFill>
              </a:rPr>
              <a:t>. </a:t>
            </a:r>
            <a:r>
              <a:rPr lang="en-US" sz="2800" b="1" i="1" dirty="0" err="1">
                <a:solidFill>
                  <a:srgbClr val="002060"/>
                </a:solidFill>
              </a:rPr>
              <a:t>Uk’shartam</a:t>
            </a:r>
            <a:r>
              <a:rPr lang="en-US" sz="2800" b="1" i="1" dirty="0">
                <a:solidFill>
                  <a:srgbClr val="002060"/>
                </a:solidFill>
              </a:rPr>
              <a:t> </a:t>
            </a:r>
            <a:r>
              <a:rPr lang="en-US" sz="2800" b="1" i="1" dirty="0" err="1">
                <a:solidFill>
                  <a:srgbClr val="002060"/>
                </a:solidFill>
              </a:rPr>
              <a:t>l’ot</a:t>
            </a:r>
            <a:r>
              <a:rPr lang="en-US" sz="2800" b="1" i="1" dirty="0">
                <a:solidFill>
                  <a:srgbClr val="002060"/>
                </a:solidFill>
              </a:rPr>
              <a:t> al </a:t>
            </a:r>
            <a:r>
              <a:rPr lang="en-US" sz="2800" b="1" i="1" dirty="0" err="1">
                <a:solidFill>
                  <a:srgbClr val="002060"/>
                </a:solidFill>
              </a:rPr>
              <a:t>yadecha</a:t>
            </a:r>
            <a:r>
              <a:rPr lang="en-US" sz="2800" b="1" i="1" dirty="0">
                <a:solidFill>
                  <a:srgbClr val="002060"/>
                </a:solidFill>
              </a:rPr>
              <a:t> </a:t>
            </a:r>
            <a:r>
              <a:rPr lang="en-US" sz="2800" b="1" i="1" dirty="0" err="1">
                <a:solidFill>
                  <a:srgbClr val="002060"/>
                </a:solidFill>
              </a:rPr>
              <a:t>v’hayu</a:t>
            </a:r>
            <a:r>
              <a:rPr lang="en-US" sz="2800" b="1" i="1" dirty="0">
                <a:solidFill>
                  <a:srgbClr val="002060"/>
                </a:solidFill>
              </a:rPr>
              <a:t> </a:t>
            </a:r>
            <a:r>
              <a:rPr lang="en-US" sz="2800" b="1" i="1" dirty="0" err="1">
                <a:solidFill>
                  <a:srgbClr val="002060"/>
                </a:solidFill>
              </a:rPr>
              <a:t>l’totafot</a:t>
            </a:r>
            <a:r>
              <a:rPr lang="en-US" sz="2800" b="1" i="1" dirty="0">
                <a:solidFill>
                  <a:srgbClr val="002060"/>
                </a:solidFill>
              </a:rPr>
              <a:t> </a:t>
            </a:r>
            <a:r>
              <a:rPr lang="en-US" sz="2800" b="1" i="1" dirty="0" err="1">
                <a:solidFill>
                  <a:srgbClr val="002060"/>
                </a:solidFill>
              </a:rPr>
              <a:t>bein</a:t>
            </a:r>
            <a:r>
              <a:rPr lang="en-US" sz="2800" b="1" i="1" dirty="0">
                <a:solidFill>
                  <a:srgbClr val="002060"/>
                </a:solidFill>
              </a:rPr>
              <a:t> </a:t>
            </a:r>
            <a:r>
              <a:rPr lang="en-US" sz="2800" b="1" i="1" dirty="0" err="1">
                <a:solidFill>
                  <a:srgbClr val="002060"/>
                </a:solidFill>
              </a:rPr>
              <a:t>einecha</a:t>
            </a:r>
            <a:r>
              <a:rPr lang="en-US" sz="2800" b="1" i="1" dirty="0">
                <a:solidFill>
                  <a:srgbClr val="002060"/>
                </a:solidFill>
              </a:rPr>
              <a:t>. </a:t>
            </a:r>
            <a:r>
              <a:rPr lang="en-US" sz="2800" b="1" i="1" dirty="0" err="1">
                <a:solidFill>
                  <a:srgbClr val="002060"/>
                </a:solidFill>
              </a:rPr>
              <a:t>Uch’tavtam</a:t>
            </a:r>
            <a:r>
              <a:rPr lang="en-US" sz="2800" b="1" i="1" dirty="0">
                <a:solidFill>
                  <a:srgbClr val="002060"/>
                </a:solidFill>
              </a:rPr>
              <a:t> al </a:t>
            </a:r>
            <a:r>
              <a:rPr lang="en-US" sz="2800" b="1" i="1" dirty="0" err="1">
                <a:solidFill>
                  <a:srgbClr val="002060"/>
                </a:solidFill>
              </a:rPr>
              <a:t>m’zuzot</a:t>
            </a:r>
            <a:r>
              <a:rPr lang="en-US" sz="2800" b="1" i="1" dirty="0">
                <a:solidFill>
                  <a:srgbClr val="002060"/>
                </a:solidFill>
              </a:rPr>
              <a:t> </a:t>
            </a:r>
            <a:r>
              <a:rPr lang="en-US" sz="2800" b="1" i="1" dirty="0" err="1">
                <a:solidFill>
                  <a:srgbClr val="002060"/>
                </a:solidFill>
              </a:rPr>
              <a:t>beitecha</a:t>
            </a:r>
            <a:r>
              <a:rPr lang="en-US" sz="2800" b="1" i="1" dirty="0">
                <a:solidFill>
                  <a:srgbClr val="002060"/>
                </a:solidFill>
              </a:rPr>
              <a:t> </a:t>
            </a:r>
            <a:r>
              <a:rPr lang="en-US" sz="2800" b="1" i="1" dirty="0" err="1">
                <a:solidFill>
                  <a:srgbClr val="002060"/>
                </a:solidFill>
              </a:rPr>
              <a:t>uvish’arecha</a:t>
            </a:r>
            <a:r>
              <a:rPr lang="en-US" sz="2800" i="1" dirty="0"/>
              <a:t>.</a:t>
            </a:r>
            <a:br>
              <a:rPr lang="en-US" sz="2800" i="1" dirty="0"/>
            </a:br>
            <a:r>
              <a:rPr lang="en-US" sz="2800" dirty="0"/>
              <a:t/>
            </a:r>
            <a:br>
              <a:rPr lang="en-US" sz="2800" dirty="0"/>
            </a:br>
            <a:r>
              <a:rPr lang="en-US" sz="3100" b="1" dirty="0"/>
              <a:t>You shall love your Eternal G-d with all your heart, with all your mind, with all your being. Set these words, which I command you this day, upon your heart. Teach them faithfully to your children; speak of them in your home and on your way, when you lie down and when you rise up. Bind them as a sign upon your hand; let them be symbols before your eyes; inscribe them on the doorposts of your house, and on your gates.</a:t>
            </a:r>
            <a:r>
              <a:rPr lang="en-US" sz="4900" b="1" i="1" dirty="0"/>
              <a:t/>
            </a:r>
            <a:br>
              <a:rPr lang="en-US" sz="4900" b="1" i="1" dirty="0"/>
            </a:br>
            <a:endParaRPr lang="en-US" sz="4900" b="1" i="1"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4</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3638414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10" y="339634"/>
            <a:ext cx="11599816" cy="6351061"/>
          </a:xfrm>
        </p:spPr>
        <p:txBody>
          <a:bodyPr>
            <a:normAutofit fontScale="90000"/>
          </a:bodyPr>
          <a:lstStyle/>
          <a:p>
            <a:pPr algn="ctr"/>
            <a:r>
              <a:rPr lang="en-US" dirty="0"/>
              <a:t/>
            </a:r>
            <a:br>
              <a:rPr lang="en-US" dirty="0"/>
            </a:br>
            <a:r>
              <a:rPr lang="en-US" sz="2700" b="1" dirty="0"/>
              <a:t>Be mindful of all my </a:t>
            </a:r>
            <a:r>
              <a:rPr lang="en-US" sz="2700" b="1" dirty="0" err="1"/>
              <a:t>mitzvot</a:t>
            </a:r>
            <a:r>
              <a:rPr lang="en-US" sz="2700" b="1" dirty="0"/>
              <a:t>, and do them: so shall you consecrate yourselves to your G-d. I am your Eternal G-d who led you out of Egypt to be your G-d; I am your Eternal G-d.</a:t>
            </a:r>
            <a:br>
              <a:rPr lang="en-US" sz="2700" b="1" dirty="0"/>
            </a:br>
            <a:r>
              <a:rPr lang="en-US" sz="2700" dirty="0"/>
              <a:t/>
            </a:r>
            <a:br>
              <a:rPr lang="en-US" sz="2700" dirty="0"/>
            </a:br>
            <a:r>
              <a:rPr lang="en-US" sz="2700" dirty="0"/>
              <a:t>In a world torn by violence in pain, a world far from wholeness, a world waiting still to be redeemed, give us, O source of good, the courage to say: There is one G-d in heaven and earth. </a:t>
            </a:r>
            <a:br>
              <a:rPr lang="en-US" sz="2700" dirty="0"/>
            </a:br>
            <a:r>
              <a:rPr lang="en-US" sz="2700" dirty="0"/>
              <a:t/>
            </a:r>
            <a:br>
              <a:rPr lang="en-US" sz="2700" dirty="0"/>
            </a:br>
            <a:r>
              <a:rPr lang="en-US" sz="2700" b="1" dirty="0"/>
              <a:t>The high heavens declare Your glory; may earth reveal Your justice and Your love.</a:t>
            </a:r>
            <a:br>
              <a:rPr lang="en-US" sz="2700" b="1" dirty="0"/>
            </a:br>
            <a:r>
              <a:rPr lang="en-US" sz="2700" dirty="0"/>
              <a:t/>
            </a:r>
            <a:br>
              <a:rPr lang="en-US" sz="2700" dirty="0"/>
            </a:br>
            <a:r>
              <a:rPr lang="en-US" sz="2700" dirty="0"/>
              <a:t>From Egypt, the house of bondage, we were delivered; at Sinai, amid peals of thunder, we bound ourselves to Your purpose. Inspired by prophets  and instructed by stages, we survive oppression and exile, time and again overcoming the forces that would have destroyed us.</a:t>
            </a:r>
            <a:br>
              <a:rPr lang="en-US" sz="2700" dirty="0"/>
            </a:br>
            <a:r>
              <a:rPr lang="en-US" sz="2700" dirty="0"/>
              <a:t/>
            </a:r>
            <a:br>
              <a:rPr lang="en-US" sz="2700" dirty="0"/>
            </a:br>
            <a:r>
              <a:rPr lang="en-US" sz="2700" b="1" dirty="0"/>
              <a:t>Our failings are many- our faults are great- yet it has been our glory to bear witness to our G-d, and to keep alive in dark ages the vision of a world redeemed. </a:t>
            </a:r>
            <a:r>
              <a:rPr lang="en-US" b="1" dirty="0"/>
              <a:t/>
            </a:r>
            <a:br>
              <a:rPr lang="en-US" b="1" dirty="0"/>
            </a:br>
            <a:endParaRPr lang="en-US" b="1" dirty="0"/>
          </a:p>
        </p:txBody>
      </p:sp>
      <p:sp>
        <p:nvSpPr>
          <p:cNvPr id="3" name="Slide Number Placeholder 2"/>
          <p:cNvSpPr>
            <a:spLocks noGrp="1"/>
          </p:cNvSpPr>
          <p:nvPr>
            <p:ph type="sldNum" sz="quarter" idx="12"/>
          </p:nvPr>
        </p:nvSpPr>
        <p:spPr>
          <a:xfrm>
            <a:off x="10450286" y="6583680"/>
            <a:ext cx="1463040" cy="274320"/>
          </a:xfrm>
        </p:spPr>
        <p:txBody>
          <a:bodyPr/>
          <a:lstStyle/>
          <a:p>
            <a:fld id="{4FAB73BC-B049-4115-A692-8D63A059BFB8}" type="slidenum">
              <a:rPr lang="en-US" sz="6000" smtClean="0">
                <a:solidFill>
                  <a:srgbClr val="FF0000"/>
                </a:solidFill>
              </a:rPr>
              <a:t>5</a:t>
            </a:fld>
            <a:endParaRPr lang="en-US" sz="6000" dirty="0">
              <a:solidFill>
                <a:srgbClr val="FF0000"/>
              </a:solidFill>
            </a:endParaRPr>
          </a:p>
        </p:txBody>
      </p:sp>
      <p:sp>
        <p:nvSpPr>
          <p:cNvPr id="4" name="Footer Placeholder 3"/>
          <p:cNvSpPr>
            <a:spLocks noGrp="1"/>
          </p:cNvSpPr>
          <p:nvPr>
            <p:ph type="ftr" sz="quarter" idx="11"/>
          </p:nvPr>
        </p:nvSpPr>
        <p:spPr>
          <a:xfrm>
            <a:off x="3507378" y="6553535"/>
            <a:ext cx="5212080" cy="274320"/>
          </a:xfrm>
        </p:spPr>
        <p:txBody>
          <a:bodyPr/>
          <a:lstStyle/>
          <a:p>
            <a:r>
              <a:rPr lang="en-US" dirty="0"/>
              <a:t>Raleigh-Cary Jewish Family Services </a:t>
            </a:r>
          </a:p>
        </p:txBody>
      </p:sp>
    </p:spTree>
    <p:extLst>
      <p:ext uri="{BB962C8B-B14F-4D97-AF65-F5344CB8AC3E}">
        <p14:creationId xmlns:p14="http://schemas.microsoft.com/office/powerpoint/2010/main" val="1935957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824" y="577280"/>
            <a:ext cx="11534502" cy="6137029"/>
          </a:xfrm>
        </p:spPr>
        <p:txBody>
          <a:bodyPr>
            <a:noAutofit/>
          </a:bodyPr>
          <a:lstStyle/>
          <a:p>
            <a:pPr algn="ctr"/>
            <a:r>
              <a:rPr lang="en-US" sz="3600" dirty="0"/>
              <a:t>May this vision never fade; let us continue to work for the day when the nations will be one and at peace. Then shall we sing with one accord, as Moses, Mariam, and Israel saying at the shores of the sea:</a:t>
            </a:r>
            <a:br>
              <a:rPr lang="en-US" sz="3600" dirty="0"/>
            </a:br>
            <a:r>
              <a:rPr lang="en-US" sz="3600" dirty="0"/>
              <a:t/>
            </a:r>
            <a:br>
              <a:rPr lang="en-US" sz="3600" dirty="0"/>
            </a:br>
            <a:r>
              <a:rPr lang="en-US" sz="3600" i="1" dirty="0" err="1">
                <a:solidFill>
                  <a:schemeClr val="tx2">
                    <a:lumMod val="75000"/>
                  </a:schemeClr>
                </a:solidFill>
              </a:rPr>
              <a:t>Mi</a:t>
            </a:r>
            <a:r>
              <a:rPr lang="en-US" sz="3600" i="1" dirty="0">
                <a:solidFill>
                  <a:schemeClr val="tx2">
                    <a:lumMod val="75000"/>
                  </a:schemeClr>
                </a:solidFill>
              </a:rPr>
              <a:t> </a:t>
            </a:r>
            <a:r>
              <a:rPr lang="en-US" sz="3600" i="1" dirty="0" err="1">
                <a:solidFill>
                  <a:schemeClr val="tx2">
                    <a:lumMod val="75000"/>
                  </a:schemeClr>
                </a:solidFill>
              </a:rPr>
              <a:t>chamochah</a:t>
            </a:r>
            <a:r>
              <a:rPr lang="en-US" sz="3600" i="1" dirty="0">
                <a:solidFill>
                  <a:schemeClr val="tx2">
                    <a:lumMod val="75000"/>
                  </a:schemeClr>
                </a:solidFill>
              </a:rPr>
              <a:t> </a:t>
            </a:r>
            <a:r>
              <a:rPr lang="en-US" sz="3600" i="1" dirty="0" err="1">
                <a:solidFill>
                  <a:schemeClr val="tx2">
                    <a:lumMod val="75000"/>
                  </a:schemeClr>
                </a:solidFill>
              </a:rPr>
              <a:t>ba-eilim</a:t>
            </a:r>
            <a:r>
              <a:rPr lang="en-US" sz="3600" i="1" dirty="0">
                <a:solidFill>
                  <a:schemeClr val="tx2">
                    <a:lumMod val="75000"/>
                  </a:schemeClr>
                </a:solidFill>
              </a:rPr>
              <a:t>, Adonai! </a:t>
            </a:r>
            <a:r>
              <a:rPr lang="en-US" sz="3600" i="1" dirty="0" err="1">
                <a:solidFill>
                  <a:schemeClr val="tx2">
                    <a:lumMod val="75000"/>
                  </a:schemeClr>
                </a:solidFill>
              </a:rPr>
              <a:t>Mi</a:t>
            </a:r>
            <a:r>
              <a:rPr lang="en-US" sz="3600" i="1" dirty="0">
                <a:solidFill>
                  <a:schemeClr val="tx2">
                    <a:lumMod val="75000"/>
                  </a:schemeClr>
                </a:solidFill>
              </a:rPr>
              <a:t> </a:t>
            </a:r>
            <a:r>
              <a:rPr lang="en-US" sz="3600" i="1" dirty="0" err="1">
                <a:solidFill>
                  <a:schemeClr val="tx2">
                    <a:lumMod val="75000"/>
                  </a:schemeClr>
                </a:solidFill>
              </a:rPr>
              <a:t>kamochah</a:t>
            </a:r>
            <a:r>
              <a:rPr lang="en-US" sz="3600" i="1" dirty="0">
                <a:solidFill>
                  <a:schemeClr val="tx2">
                    <a:lumMod val="75000"/>
                  </a:schemeClr>
                </a:solidFill>
              </a:rPr>
              <a:t> </a:t>
            </a:r>
            <a:r>
              <a:rPr lang="en-US" sz="3600" i="1" dirty="0" err="1">
                <a:solidFill>
                  <a:schemeClr val="tx2">
                    <a:lumMod val="75000"/>
                  </a:schemeClr>
                </a:solidFill>
              </a:rPr>
              <a:t>nedar</a:t>
            </a:r>
            <a:r>
              <a:rPr lang="en-US" sz="3600" i="1" dirty="0">
                <a:solidFill>
                  <a:schemeClr val="tx2">
                    <a:lumMod val="75000"/>
                  </a:schemeClr>
                </a:solidFill>
              </a:rPr>
              <a:t> </a:t>
            </a:r>
            <a:r>
              <a:rPr lang="en-US" sz="3600" i="1" dirty="0" err="1">
                <a:solidFill>
                  <a:schemeClr val="tx2">
                    <a:lumMod val="75000"/>
                  </a:schemeClr>
                </a:solidFill>
              </a:rPr>
              <a:t>bakodesh</a:t>
            </a:r>
            <a:r>
              <a:rPr lang="en-US" sz="3600" i="1" dirty="0">
                <a:solidFill>
                  <a:schemeClr val="tx2">
                    <a:lumMod val="75000"/>
                  </a:schemeClr>
                </a:solidFill>
              </a:rPr>
              <a:t>, </a:t>
            </a:r>
            <a:r>
              <a:rPr lang="en-US" sz="3600" i="1" dirty="0" err="1">
                <a:solidFill>
                  <a:schemeClr val="tx2">
                    <a:lumMod val="75000"/>
                  </a:schemeClr>
                </a:solidFill>
              </a:rPr>
              <a:t>nora</a:t>
            </a:r>
            <a:r>
              <a:rPr lang="en-US" sz="3600" i="1" dirty="0">
                <a:solidFill>
                  <a:schemeClr val="tx2">
                    <a:lumMod val="75000"/>
                  </a:schemeClr>
                </a:solidFill>
              </a:rPr>
              <a:t> </a:t>
            </a:r>
            <a:r>
              <a:rPr lang="en-US" sz="3600" i="1" dirty="0" err="1">
                <a:solidFill>
                  <a:schemeClr val="tx2">
                    <a:lumMod val="75000"/>
                  </a:schemeClr>
                </a:solidFill>
              </a:rPr>
              <a:t>t’hilot</a:t>
            </a:r>
            <a:r>
              <a:rPr lang="en-US" sz="3600" i="1" dirty="0">
                <a:solidFill>
                  <a:schemeClr val="tx2">
                    <a:lumMod val="75000"/>
                  </a:schemeClr>
                </a:solidFill>
              </a:rPr>
              <a:t>, </a:t>
            </a:r>
            <a:br>
              <a:rPr lang="en-US" sz="3600" i="1" dirty="0">
                <a:solidFill>
                  <a:schemeClr val="tx2">
                    <a:lumMod val="75000"/>
                  </a:schemeClr>
                </a:solidFill>
              </a:rPr>
            </a:br>
            <a:r>
              <a:rPr lang="en-US" sz="3600" i="1" dirty="0" err="1">
                <a:solidFill>
                  <a:schemeClr val="tx2">
                    <a:lumMod val="75000"/>
                  </a:schemeClr>
                </a:solidFill>
              </a:rPr>
              <a:t>oseih</a:t>
            </a:r>
            <a:r>
              <a:rPr lang="en-US" sz="3600" i="1" dirty="0">
                <a:solidFill>
                  <a:schemeClr val="tx2">
                    <a:lumMod val="75000"/>
                  </a:schemeClr>
                </a:solidFill>
              </a:rPr>
              <a:t> </a:t>
            </a:r>
            <a:r>
              <a:rPr lang="en-US" sz="3600" i="1" dirty="0" err="1">
                <a:solidFill>
                  <a:schemeClr val="tx2">
                    <a:lumMod val="75000"/>
                  </a:schemeClr>
                </a:solidFill>
              </a:rPr>
              <a:t>fele</a:t>
            </a:r>
            <a:r>
              <a:rPr lang="en-US" sz="3600" i="1" dirty="0">
                <a:solidFill>
                  <a:schemeClr val="tx2">
                    <a:lumMod val="75000"/>
                  </a:schemeClr>
                </a:solidFill>
              </a:rPr>
              <a:t>!</a:t>
            </a:r>
            <a:br>
              <a:rPr lang="en-US" sz="3600" i="1" dirty="0">
                <a:solidFill>
                  <a:schemeClr val="tx2">
                    <a:lumMod val="75000"/>
                  </a:schemeClr>
                </a:solidFill>
              </a:rPr>
            </a:br>
            <a:r>
              <a:rPr lang="en-US" sz="3600" dirty="0"/>
              <a:t/>
            </a:r>
            <a:br>
              <a:rPr lang="en-US" sz="3600" dirty="0"/>
            </a:br>
            <a:r>
              <a:rPr lang="en-US" sz="3600" dirty="0"/>
              <a:t>Who is like you, Eternal One, among the gods that are worshipped? Who is like You, majestic in holiness, awesome in splendor, doing wonders?</a:t>
            </a:r>
            <a:r>
              <a:rPr lang="en-US" sz="3200" dirty="0"/>
              <a:t/>
            </a:r>
            <a:br>
              <a:rPr lang="en-US" sz="3200" dirty="0"/>
            </a:br>
            <a:endParaRPr lang="en-US" sz="3200" dirty="0"/>
          </a:p>
        </p:txBody>
      </p:sp>
      <p:sp>
        <p:nvSpPr>
          <p:cNvPr id="3" name="Slide Number Placeholder 2"/>
          <p:cNvSpPr>
            <a:spLocks noGrp="1"/>
          </p:cNvSpPr>
          <p:nvPr>
            <p:ph type="sldNum" sz="quarter" idx="12"/>
          </p:nvPr>
        </p:nvSpPr>
        <p:spPr>
          <a:xfrm>
            <a:off x="10587446" y="6511835"/>
            <a:ext cx="1463040" cy="274320"/>
          </a:xfrm>
        </p:spPr>
        <p:txBody>
          <a:bodyPr/>
          <a:lstStyle/>
          <a:p>
            <a:fld id="{4FAB73BC-B049-4115-A692-8D63A059BFB8}" type="slidenum">
              <a:rPr lang="en-US" sz="6000" smtClean="0">
                <a:solidFill>
                  <a:srgbClr val="FF0000"/>
                </a:solidFill>
              </a:rPr>
              <a:t>6</a:t>
            </a:fld>
            <a:endParaRPr lang="en-US" sz="6000" dirty="0">
              <a:solidFill>
                <a:srgbClr val="FF0000"/>
              </a:solidFill>
            </a:endParaRPr>
          </a:p>
        </p:txBody>
      </p:sp>
      <p:sp>
        <p:nvSpPr>
          <p:cNvPr id="4" name="Footer Placeholder 3"/>
          <p:cNvSpPr>
            <a:spLocks noGrp="1"/>
          </p:cNvSpPr>
          <p:nvPr>
            <p:ph type="ftr" sz="quarter" idx="11"/>
          </p:nvPr>
        </p:nvSpPr>
        <p:spPr>
          <a:xfrm>
            <a:off x="3540035" y="6583680"/>
            <a:ext cx="5212080" cy="274320"/>
          </a:xfrm>
        </p:spPr>
        <p:txBody>
          <a:bodyPr/>
          <a:lstStyle/>
          <a:p>
            <a:r>
              <a:rPr lang="en-US" dirty="0"/>
              <a:t>Raleigh-Cary Jewish Family Services </a:t>
            </a:r>
          </a:p>
        </p:txBody>
      </p:sp>
    </p:spTree>
    <p:extLst>
      <p:ext uri="{BB962C8B-B14F-4D97-AF65-F5344CB8AC3E}">
        <p14:creationId xmlns:p14="http://schemas.microsoft.com/office/powerpoint/2010/main" val="3266054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7" y="339634"/>
            <a:ext cx="11508376" cy="6518366"/>
          </a:xfrm>
        </p:spPr>
        <p:txBody>
          <a:bodyPr>
            <a:normAutofit fontScale="90000"/>
          </a:bodyPr>
          <a:lstStyle/>
          <a:p>
            <a:pPr algn="ctr"/>
            <a:r>
              <a:rPr lang="en-US" sz="3100" b="1" u="sng" dirty="0"/>
              <a:t/>
            </a:r>
            <a:br>
              <a:rPr lang="en-US" sz="3100" b="1" u="sng" dirty="0"/>
            </a:br>
            <a:r>
              <a:rPr lang="en-US" sz="3100" b="1" u="sng" dirty="0"/>
              <a:t/>
            </a:r>
            <a:br>
              <a:rPr lang="en-US" sz="3100" b="1" u="sng" dirty="0"/>
            </a:br>
            <a:r>
              <a:rPr lang="en-US" sz="3600" b="1" u="sng" dirty="0"/>
              <a:t>HASHKIVEINU</a:t>
            </a:r>
            <a:r>
              <a:rPr lang="en-US" sz="3600" dirty="0"/>
              <a:t/>
            </a:r>
            <a:br>
              <a:rPr lang="en-US" sz="3600" dirty="0"/>
            </a:br>
            <a:r>
              <a:rPr lang="en-US" sz="3300" dirty="0"/>
              <a:t>Let there be love and understanding among us; let peace and friendship be our shelter from life‘s storms. Eternal G-d, help us to walk with good companions, to live with hope in our hearts and eternity in our thoughts, that we may lie down in peace and rise up to find our hearts waiting to do your will. </a:t>
            </a:r>
            <a:br>
              <a:rPr lang="en-US" sz="3300" dirty="0"/>
            </a:br>
            <a:r>
              <a:rPr lang="en-US" sz="3300" dirty="0"/>
              <a:t/>
            </a:r>
            <a:br>
              <a:rPr lang="en-US" sz="3300" dirty="0"/>
            </a:br>
            <a:r>
              <a:rPr lang="en-US" sz="3300" b="1" dirty="0"/>
              <a:t>We praise you, Guardian of Israel, whose love gives light to all the world.</a:t>
            </a:r>
            <a:br>
              <a:rPr lang="en-US" sz="3300" b="1" dirty="0"/>
            </a:br>
            <a:r>
              <a:rPr lang="en-US" sz="3300" dirty="0"/>
              <a:t/>
            </a:r>
            <a:br>
              <a:rPr lang="en-US" sz="3300" dirty="0"/>
            </a:br>
            <a:r>
              <a:rPr lang="en-US" sz="3300" dirty="0"/>
              <a:t>Oh G-d of Israel, may our worship on this day help us to grow in loyalty to our covenant with You into the way of life it demands; the way of gentleness and justice, the paths of truth and of peace.</a:t>
            </a:r>
            <a:r>
              <a:rPr lang="en-US" sz="4900" dirty="0"/>
              <a:t/>
            </a:r>
            <a:br>
              <a:rPr lang="en-US" sz="4900" dirty="0"/>
            </a:br>
            <a:r>
              <a:rPr lang="en-US" sz="4900" dirty="0"/>
              <a:t/>
            </a:r>
            <a:br>
              <a:rPr lang="en-US" sz="4900" dirty="0"/>
            </a:br>
            <a:endParaRPr lang="en-US" dirty="0"/>
          </a:p>
        </p:txBody>
      </p:sp>
      <p:sp>
        <p:nvSpPr>
          <p:cNvPr id="3" name="Slide Number Placeholder 2"/>
          <p:cNvSpPr>
            <a:spLocks noGrp="1"/>
          </p:cNvSpPr>
          <p:nvPr>
            <p:ph type="sldNum" sz="quarter" idx="12"/>
          </p:nvPr>
        </p:nvSpPr>
        <p:spPr/>
        <p:txBody>
          <a:bodyPr/>
          <a:lstStyle/>
          <a:p>
            <a:r>
              <a:rPr lang="en-US" sz="6000" dirty="0">
                <a:solidFill>
                  <a:srgbClr val="FF0000"/>
                </a:solidFill>
              </a:rPr>
              <a:t>7</a:t>
            </a: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216174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06" y="195943"/>
            <a:ext cx="11652068" cy="6570617"/>
          </a:xfrm>
        </p:spPr>
        <p:txBody>
          <a:bodyPr>
            <a:normAutofit fontScale="90000"/>
          </a:bodyPr>
          <a:lstStyle/>
          <a:p>
            <a:pPr algn="ctr"/>
            <a:r>
              <a:rPr lang="en-US" sz="3600" b="1" u="sng" dirty="0"/>
              <a:t>V’SHAMRU </a:t>
            </a:r>
            <a:r>
              <a:rPr lang="en-US" sz="3600" dirty="0"/>
              <a:t>		THE COVENANT OF SHABBAT</a:t>
            </a:r>
            <a:br>
              <a:rPr lang="en-US" sz="3600" dirty="0"/>
            </a:br>
            <a:r>
              <a:rPr lang="en-US" sz="3600" dirty="0"/>
              <a:t/>
            </a:r>
            <a:br>
              <a:rPr lang="en-US" sz="3600" dirty="0"/>
            </a:br>
            <a:r>
              <a:rPr lang="en-US" sz="3600" i="1" dirty="0">
                <a:solidFill>
                  <a:schemeClr val="tx2">
                    <a:lumMod val="75000"/>
                  </a:schemeClr>
                </a:solidFill>
              </a:rPr>
              <a:t>V’shamru v’nei Yisrael et HaShabbat, laasot et HaShabbat l’dorotam b’rit olam.</a:t>
            </a:r>
            <a:br>
              <a:rPr lang="en-US" sz="3600" i="1" dirty="0">
                <a:solidFill>
                  <a:schemeClr val="tx2">
                    <a:lumMod val="75000"/>
                  </a:schemeClr>
                </a:solidFill>
              </a:rPr>
            </a:br>
            <a:r>
              <a:rPr lang="en-US" sz="3600" dirty="0">
                <a:solidFill>
                  <a:schemeClr val="tx2">
                    <a:lumMod val="75000"/>
                  </a:schemeClr>
                </a:solidFill>
              </a:rPr>
              <a:t> </a:t>
            </a:r>
            <a:br>
              <a:rPr lang="en-US" sz="3600" dirty="0">
                <a:solidFill>
                  <a:schemeClr val="tx2">
                    <a:lumMod val="75000"/>
                  </a:schemeClr>
                </a:solidFill>
              </a:rPr>
            </a:br>
            <a:r>
              <a:rPr lang="en-US" sz="3600" dirty="0"/>
              <a:t/>
            </a:r>
            <a:br>
              <a:rPr lang="en-US" sz="3600" dirty="0"/>
            </a:br>
            <a:r>
              <a:rPr lang="en-US" sz="4000" dirty="0"/>
              <a:t>The people of Israel shall keep the Sabbath, observing the Sabbath in every generation as a covenant for all time. It is a sign forever between Me and the people of Israel. For in six days the Eternal One made heaven and earth, but on the seventh day G-d rested and was refreshed. </a:t>
            </a:r>
            <a:endParaRPr lang="en-US" sz="4900"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8</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352692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1" y="391886"/>
            <a:ext cx="11338560" cy="6191794"/>
          </a:xfrm>
        </p:spPr>
        <p:txBody>
          <a:bodyPr>
            <a:normAutofit fontScale="90000"/>
          </a:bodyPr>
          <a:lstStyle/>
          <a:p>
            <a:pPr algn="ctr"/>
            <a:r>
              <a:rPr lang="en-US" b="1" u="sng" dirty="0"/>
              <a:t/>
            </a:r>
            <a:br>
              <a:rPr lang="en-US" b="1" u="sng" dirty="0"/>
            </a:br>
            <a:r>
              <a:rPr lang="en-US" b="1" u="sng" dirty="0"/>
              <a:t>T’FILAH</a:t>
            </a:r>
            <a:br>
              <a:rPr lang="en-US" b="1" u="sng" dirty="0"/>
            </a:br>
            <a:r>
              <a:rPr lang="en-US" dirty="0"/>
              <a:t/>
            </a:r>
            <a:br>
              <a:rPr lang="en-US" dirty="0"/>
            </a:br>
            <a:r>
              <a:rPr lang="en-US" i="1" dirty="0">
                <a:solidFill>
                  <a:srgbClr val="002060"/>
                </a:solidFill>
              </a:rPr>
              <a:t>Adonai, </a:t>
            </a:r>
            <a:r>
              <a:rPr lang="en-US" i="1" dirty="0" err="1">
                <a:solidFill>
                  <a:srgbClr val="002060"/>
                </a:solidFill>
              </a:rPr>
              <a:t>s’fatai</a:t>
            </a:r>
            <a:r>
              <a:rPr lang="en-US" i="1" dirty="0">
                <a:solidFill>
                  <a:srgbClr val="002060"/>
                </a:solidFill>
              </a:rPr>
              <a:t> </a:t>
            </a:r>
            <a:r>
              <a:rPr lang="en-US" i="1" dirty="0" err="1">
                <a:solidFill>
                  <a:srgbClr val="002060"/>
                </a:solidFill>
              </a:rPr>
              <a:t>tiftach</a:t>
            </a:r>
            <a:r>
              <a:rPr lang="en-US" i="1" dirty="0">
                <a:solidFill>
                  <a:srgbClr val="002060"/>
                </a:solidFill>
              </a:rPr>
              <a:t>,</a:t>
            </a:r>
            <a:br>
              <a:rPr lang="en-US" i="1" dirty="0">
                <a:solidFill>
                  <a:srgbClr val="002060"/>
                </a:solidFill>
              </a:rPr>
            </a:br>
            <a:r>
              <a:rPr lang="en-US" i="1" dirty="0" err="1">
                <a:solidFill>
                  <a:srgbClr val="002060"/>
                </a:solidFill>
              </a:rPr>
              <a:t>Ufi</a:t>
            </a:r>
            <a:r>
              <a:rPr lang="en-US" i="1" dirty="0">
                <a:solidFill>
                  <a:srgbClr val="002060"/>
                </a:solidFill>
              </a:rPr>
              <a:t> </a:t>
            </a:r>
            <a:r>
              <a:rPr lang="en-US" i="1" dirty="0" err="1">
                <a:solidFill>
                  <a:srgbClr val="002060"/>
                </a:solidFill>
              </a:rPr>
              <a:t>yagid</a:t>
            </a:r>
            <a:r>
              <a:rPr lang="en-US" i="1" dirty="0">
                <a:solidFill>
                  <a:srgbClr val="002060"/>
                </a:solidFill>
              </a:rPr>
              <a:t> </a:t>
            </a:r>
            <a:r>
              <a:rPr lang="en-US" i="1" dirty="0" err="1">
                <a:solidFill>
                  <a:srgbClr val="002060"/>
                </a:solidFill>
              </a:rPr>
              <a:t>t’hilatecha</a:t>
            </a:r>
            <a:r>
              <a:rPr lang="en-US" i="1" dirty="0">
                <a:solidFill>
                  <a:srgbClr val="002060"/>
                </a:solidFill>
              </a:rPr>
              <a:t>.</a:t>
            </a:r>
            <a:br>
              <a:rPr lang="en-US" i="1" dirty="0">
                <a:solidFill>
                  <a:srgbClr val="002060"/>
                </a:solidFill>
              </a:rPr>
            </a:br>
            <a:r>
              <a:rPr lang="en-US" i="1" dirty="0"/>
              <a:t/>
            </a:r>
            <a:br>
              <a:rPr lang="en-US" i="1" dirty="0"/>
            </a:br>
            <a:r>
              <a:rPr lang="en-US" dirty="0"/>
              <a:t/>
            </a:r>
            <a:br>
              <a:rPr lang="en-US" dirty="0"/>
            </a:br>
            <a:r>
              <a:rPr lang="en-US" sz="4900" dirty="0">
                <a:solidFill>
                  <a:schemeClr val="tx2">
                    <a:lumMod val="75000"/>
                  </a:schemeClr>
                </a:solidFill>
              </a:rPr>
              <a:t>Adonai, open up my lips, that my mouth may declare your glory.</a:t>
            </a:r>
            <a:br>
              <a:rPr lang="en-US" sz="4900" dirty="0">
                <a:solidFill>
                  <a:schemeClr val="tx2">
                    <a:lumMod val="75000"/>
                  </a:schemeClr>
                </a:solidFill>
              </a:rPr>
            </a:br>
            <a:r>
              <a:rPr lang="en-US" sz="4900" dirty="0"/>
              <a:t/>
            </a:r>
            <a:br>
              <a:rPr lang="en-US" sz="4900" dirty="0"/>
            </a:b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z="6000" smtClean="0">
                <a:solidFill>
                  <a:srgbClr val="FF0000"/>
                </a:solidFill>
              </a:rPr>
              <a:t>9</a:t>
            </a:fld>
            <a:endParaRPr lang="en-US" sz="6000" dirty="0">
              <a:solidFill>
                <a:srgbClr val="FF0000"/>
              </a:solidFill>
            </a:endParaRPr>
          </a:p>
        </p:txBody>
      </p:sp>
      <p:sp>
        <p:nvSpPr>
          <p:cNvPr id="4" name="Footer Placeholder 3"/>
          <p:cNvSpPr>
            <a:spLocks noGrp="1"/>
          </p:cNvSpPr>
          <p:nvPr>
            <p:ph type="ftr" sz="quarter" idx="11"/>
          </p:nvPr>
        </p:nvSpPr>
        <p:spPr/>
        <p:txBody>
          <a:bodyPr/>
          <a:lstStyle/>
          <a:p>
            <a:r>
              <a:rPr lang="en-US"/>
              <a:t>Raleigh-Cary Jewish Family Services </a:t>
            </a:r>
            <a:endParaRPr lang="en-US" dirty="0"/>
          </a:p>
        </p:txBody>
      </p:sp>
    </p:spTree>
    <p:extLst>
      <p:ext uri="{BB962C8B-B14F-4D97-AF65-F5344CB8AC3E}">
        <p14:creationId xmlns:p14="http://schemas.microsoft.com/office/powerpoint/2010/main" val="17362494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4ED7F7EA6314DB99EA8B2007BB20E" ma:contentTypeVersion="15" ma:contentTypeDescription="Create a new document." ma:contentTypeScope="" ma:versionID="3a8e305fbe75b63633e804a8b6eea230">
  <xsd:schema xmlns:xsd="http://www.w3.org/2001/XMLSchema" xmlns:xs="http://www.w3.org/2001/XMLSchema" xmlns:p="http://schemas.microsoft.com/office/2006/metadata/properties" xmlns:ns2="d2748eb0-399a-49e7-b003-93d5e57e3a5f" xmlns:ns3="805d6fc4-5685-4e82-b267-5cd9a8e1c6d1" targetNamespace="http://schemas.microsoft.com/office/2006/metadata/properties" ma:root="true" ma:fieldsID="7a0f40dc6e4c6159bfd25807c95f0e8b" ns2:_="" ns3:_="">
    <xsd:import namespace="d2748eb0-399a-49e7-b003-93d5e57e3a5f"/>
    <xsd:import namespace="805d6fc4-5685-4e82-b267-5cd9a8e1c6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PhyllisKritz"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8eb0-399a-49e7-b003-93d5e57e3a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PhyllisKritz" ma:index="21" nillable="true" ma:displayName="Solicitor" ma:format="Dropdown" ma:list="UserInfo" ma:SharePointGroup="0" ma:internalName="PhyllisKritz">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22" nillable="true" ma:displayName="Status"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5d6fc4-5685-4e82-b267-5cd9a8e1c6d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hyllisKritz xmlns="d2748eb0-399a-49e7-b003-93d5e57e3a5f">
      <UserInfo>
        <DisplayName/>
        <AccountId xsi:nil="true"/>
        <AccountType/>
      </UserInfo>
    </PhyllisKritz>
    <Status xmlns="d2748eb0-399a-49e7-b003-93d5e57e3a5f" xsi:nil="true"/>
  </documentManagement>
</p:properties>
</file>

<file path=customXml/itemProps1.xml><?xml version="1.0" encoding="utf-8"?>
<ds:datastoreItem xmlns:ds="http://schemas.openxmlformats.org/officeDocument/2006/customXml" ds:itemID="{3BEFB2E9-D493-462F-864D-74CB7F9228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48eb0-399a-49e7-b003-93d5e57e3a5f"/>
    <ds:schemaRef ds:uri="805d6fc4-5685-4e82-b267-5cd9a8e1c6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47BA561-77F8-4628-B6F8-CA97BE3B9B21}">
  <ds:schemaRefs>
    <ds:schemaRef ds:uri="http://schemas.microsoft.com/sharepoint/v3/contenttype/forms"/>
  </ds:schemaRefs>
</ds:datastoreItem>
</file>

<file path=customXml/itemProps3.xml><?xml version="1.0" encoding="utf-8"?>
<ds:datastoreItem xmlns:ds="http://schemas.openxmlformats.org/officeDocument/2006/customXml" ds:itemID="{C4E1D403-1F95-44FF-89A7-5F5A12524540}">
  <ds:schemaRefs>
    <ds:schemaRef ds:uri="http://schemas.microsoft.com/office/infopath/2007/PartnerControls"/>
    <ds:schemaRef ds:uri="http://purl.org/dc/dcmitype/"/>
    <ds:schemaRef ds:uri="http://schemas.microsoft.com/office/2006/documentManagement/types"/>
    <ds:schemaRef ds:uri="805d6fc4-5685-4e82-b267-5cd9a8e1c6d1"/>
    <ds:schemaRef ds:uri="http://www.w3.org/XML/1998/namespace"/>
    <ds:schemaRef ds:uri="http://schemas.openxmlformats.org/package/2006/metadata/core-properties"/>
    <ds:schemaRef ds:uri="http://purl.org/dc/terms/"/>
    <ds:schemaRef ds:uri="d2748eb0-399a-49e7-b003-93d5e57e3a5f"/>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TM03457485[[fn=Mesh]]</Template>
  <TotalTime>474</TotalTime>
  <Words>427</Words>
  <Application>Microsoft Office PowerPoint</Application>
  <PresentationFormat>Widescreen</PresentationFormat>
  <Paragraphs>82</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Calibri</vt:lpstr>
      <vt:lpstr>Century Gothic</vt:lpstr>
      <vt:lpstr>Garamond</vt:lpstr>
      <vt:lpstr>Savon</vt:lpstr>
      <vt:lpstr>Raleigh-Cary  jewish family services</vt:lpstr>
      <vt:lpstr>Candle Lighting  Baruch atah Adonai, Eloheinu melech   Blessed are You, Lord our God, Ruler of the Universe haolam, asher kid’shanu b’mitzvotav   who has sanctified us with commandments, v’tzivanu, l’hadlik, ner shel Shabbat.  and commanded us to light Shabbat candles.  O source of light and truth, creator of the eternal law o goodness and of the impulse within us for justice and mercy, we pray that this hour of worship may be one of vision and inspiration, Help us to find knowledge by which to live; lead us to take the words we shall speak into our hearts and our lives.  Bless all who enter this sanctuary in search and in need, all who bring to this place the offering of their hearts. May our worship here lead us to fulfill our words and intentions with the acts of kindness, peace, and love. Amen.   This synagogue is the sanctuary of Israel. Born of our longing for the living G-d, it has been to Israel throughout our wanderings, a visible token of the presence of G-d in our peoples midst. Its beauty is the beauty of holiness; steadfast it has stood as the champion of justice, mercy, and peace.  Its truths are true for all people. Its love is a love for all people. Its G-d is the G-d of all people, as it has been said: “My house shall be called a house of prayer for all peoples.”   Let all the family of Israel, all who hunger for righteousness, all who seek the Eternal, find G-d  here- and here find life! </vt:lpstr>
      <vt:lpstr>Barchu  Barchu et Adonai ham’vorach!  Praise be the One to whom our praise is due!  Baruch Adonai ham’vorach l’olam va-ed!  Praised be the One to whom our praise is due, now and forever! __________________ The S’hema and its blessings Sh,ma Yisrael, Adonai Eloheinu, Adonai Echad!  Hear O Israel, Adonai is our G-d, Adonai is One!  Baruch Shem k’vod malchuto l’olam va-ed.  Blessed is G-d’s glorious majesty forever and ever.</vt:lpstr>
      <vt:lpstr>V’AHAVTA V’ahavta et Adonai Elohecha, b’chol l’vavcha uv’chol nafsh’cha uv’chol m’odecha. V’hayu had’varim he-eileh asher anochi m’tzav’cha hayom al l’vavecha. V’shinantam l’vanecha v’dibarta bam b’shivt’cha b’veitecha uv’lecht’cha vaderech uv’shochb’cha uv’kumecha. Uk’shartam l’ot al yadecha v’hayu l’totafot bein einecha. Uch’tavtam al m’zuzot beitecha uvish’arecha.  You shall love your Eternal G-d with all your heart, with all your mind, with all your being. Set these words, which I command you this day, upon your heart. Teach them faithfully to your children; speak of them in your home and on your way, when you lie down and when you rise up. Bind them as a sign upon your hand; let them be symbols before your eyes; inscribe them on the doorposts of your house, and on your gates. </vt:lpstr>
      <vt:lpstr> Be mindful of all my mitzvot, and do them: so shall you consecrate yourselves to your G-d. I am your Eternal G-d who led you out of Egypt to be your G-d; I am your Eternal G-d.  In a world torn by violence in pain, a world far from wholeness, a world waiting still to be redeemed, give us, O source of good, the courage to say: There is one G-d in heaven and earth.   The high heavens declare Your glory; may earth reveal Your justice and Your love.  From Egypt, the house of bondage, we were delivered; at Sinai, amid peals of thunder, we bound ourselves to Your purpose. Inspired by prophets  and instructed by stages, we survive oppression and exile, time and again overcoming the forces that would have destroyed us.  Our failings are many- our faults are great- yet it has been our glory to bear witness to our G-d, and to keep alive in dark ages the vision of a world redeemed.  </vt:lpstr>
      <vt:lpstr>May this vision never fade; let us continue to work for the day when the nations will be one and at peace. Then shall we sing with one accord, as Moses, Mariam, and Israel saying at the shores of the sea:  Mi chamochah ba-eilim, Adonai! Mi kamochah nedar bakodesh, nora t’hilot,  oseih fele!  Who is like you, Eternal One, among the gods that are worshipped? Who is like You, majestic in holiness, awesome in splendor, doing wonders? </vt:lpstr>
      <vt:lpstr>  HASHKIVEINU Let there be love and understanding among us; let peace and friendship be our shelter from life‘s storms. Eternal G-d, help us to walk with good companions, to live with hope in our hearts and eternity in our thoughts, that we may lie down in peace and rise up to find our hearts waiting to do your will.   We praise you, Guardian of Israel, whose love gives light to all the world.  Oh G-d of Israel, may our worship on this day help us to grow in loyalty to our covenant with You into the way of life it demands; the way of gentleness and justice, the paths of truth and of peace.  </vt:lpstr>
      <vt:lpstr>V’SHAMRU   THE COVENANT OF SHABBAT  V’shamru v’nei Yisrael et HaShabbat, laasot et HaShabbat l’dorotam b’rit olam.    The people of Israel shall keep the Sabbath, observing the Sabbath in every generation as a covenant for all time. It is a sign forever between Me and the people of Israel. For in six days the Eternal One made heaven and earth, but on the seventh day G-d rested and was refreshed. </vt:lpstr>
      <vt:lpstr> T’FILAH  Adonai, s’fatai tiftach, Ufi yagid t’hilatecha.   Adonai, open up my lips, that my mouth may declare your glory.   </vt:lpstr>
      <vt:lpstr>GOD OF ALL GENERATIONS Baruch atah, Adonai Eloheinu v’Elohei avoteinu v’imoteinu, Elohei Avraham, Elohei Yitzchak v’Elohei Yaakov, Elohei Sarah, Elohei Rivkah, Elohei Rachel, v’Elohei Leah. Baruch atah, Adonai, magein Avraham v’ezrat Sarah.   Blessed are You Adonai our G-d, G-d of our fathers and mothers. G-d of Abraham, Isaac and Jacob, G-d of Sarah, Rebecca, Rachel  and Leah. Great, mighty and awesome G-d. Supreme G-d who bestows beneficial kindness and creates everything, who recalls the kindness of the Patriarchs and the Matriarchs, and brings a Redeemer to their children’s children, for G-d’s namesake. O Ruler and Savior and Shield. Blessed are you Adonai, Shield of Abraham and Helper of Sarah.</vt:lpstr>
      <vt:lpstr>G-D’S POWER Atah gibor l’olam, Adonai, m’chayeih hakol atah, rav l’hoshia.   Your might, O G-d, is everlasting. Help us to use our strength for good.    You are the Source of life and blessing. Help us to choose life for ourselves and our children.   You are the support of the falling. Help us to lift the fallen.   You are the Author of freedom. Help us to free the captive.   You are our hope in death as in life. Help us to keep faith with those who sleep in the dust.   Your might, O G-d, is everlasting; Help us to use our strength for good.</vt:lpstr>
      <vt:lpstr>THE HOLINESS OF G-D  You are holy, your name is holy, and those who strive to be holy declare your glory day by day.   We praise you, Eternal One,  the holy G-d.  </vt:lpstr>
      <vt:lpstr>    MOST PRECIOUS OF DAYS Yism’chu v’malchut’cha shomrei Shabbat v’korei oneg.   Those who keep the Sabbath and call it a delight shall rejoice in Your deliverance. All who hallow the seventh day shall be gladdened by Your goodness. This day is Israel’s festival of the spirit, sanctified and blessed by You, the most precious of days, a symbol of the joy of creation.    Awesome and holy G-d be praised! With acts of love and truth we hallow Your name, as it is said: “Be holy, for I, your Eternal  G-d, am holy.”   G-d of times and seasons, be praised! Enable us through Sabbath rest to explore, and learn, and impart the meanings of Your Torah. Make our hearts ready to serve You, this day and all days.     </vt:lpstr>
      <vt:lpstr>WORSHIP You are with us in our prayer, in our love and our doubt, in our longing to feel Your presence and do Your will. You are the still, clear voice within us. Therefore, O G-d, when doubt troubles us, when anxiety makes us tremble and pain clouds the mind, we look inward for the answer to our prayers. There may we find You, and there find courage, insight, and endurance. And let our worship bring us closer to one another, that all Israel, and all who seek You, may find new strength for Your service.</vt:lpstr>
      <vt:lpstr>THANKSGIVING        Eternal Source of good, we give thanks for the numberless gifts and blessings that fill our days: For life itself and its endless variety; for all that sustains body and mind; for love and friendship; for the delights of the senses; and for the excellence of Your Torah, which deepens our life and enriches our days. Teach us, G-d of wonders, to work for a just and compassionate society, where all may share Your gifts in the joy of freedom.</vt:lpstr>
      <vt:lpstr>PEACE          Grant us peace, Your most precious gift, O Eternal Source of peace, and give us the will to proclaim its message to all the peoples of the earth.   YI-H’YU  Yih’yu l’ratzon imrei fi v’hegyon libi l’fanecha, Adonai tzuri v’go-ali.   May the words of my mouth and the meditations of my heart be acceptable to You, O G-d, my Rock and my Redeemer.</vt:lpstr>
      <vt:lpstr>D’Var Torah </vt:lpstr>
      <vt:lpstr>MI SHEBEIRACH Mi shebeirach avoteinu M’kor hab’rachah l’imoteinu.  May the Source of strength who blessed the ones before us help us find the courage to make our lives a blessing and let us say, Amen.  Mi shebeirach imoteinu M’kor hab’rachah laavoteinu.  Bless those in need of healing with r’fuah sh’leimah, the renewal of body, the renewal of spirit,  and let us say, Amen.</vt:lpstr>
      <vt:lpstr>VA –A NACHNU Vaanachnu kor’im umishtachavim umodim, llifnei Melech mal’chei hamlachim HaKadosh Baruch Hu.  We therefore bow in awe and thanksgiving before the One who is sovereign over all, the Holy and Blessed One.   The day will come when all shall turn with the trust to You, O  G-d,  hearkening to Your voice, bearing witness to Your truth.   We pray with all of our hearts: Let violence be gone; let the day come soon when evil shall give way to goodness, when war shall be forgotten, and all at last shall live in freedom.  </vt:lpstr>
      <vt:lpstr>O Source of life, may we, created in Your image, embrace one another in friendship and in joy. Then shall we be one family, and then shall Your sovereignty be established on earth, and the word of Your prophets fulfilled: “The Eternal G-d will reign forever and ever.”  Bayom hahu yih’yeh Adonai echad ush’mo echad  On that day, O G-d, You shall be One and Your Name shall be One.  </vt:lpstr>
      <vt:lpstr>KADDISH SERVICE  Our thoughts turn to those who have departed this earth: Our own loved ones, those who in our friends and neighbors have lost, the martyrs of our people, and those of every race and nation whose lives have been a blessing to humanity. As we remember them, let us meditate on the meaning of love and loss, of life and death.  Life is finite. Like a candle it burns, it glows, it is radiant with warmth and beauty; then it fades; its substance is consumed, and is no more.  </vt:lpstr>
      <vt:lpstr>In light we see; in light we are seen. The flames dance and our lives are full. But as night follows day, the candle of our life burns down and gutters. There is an end to the flames. We see no more and are no more seen. Yet we do not despair, for we are more than a memory slowly fading into the darkness. With our lives we give life. Something of us can never die; we move in the eternal cycle of darkness and death, of light and life.</vt:lpstr>
      <vt:lpstr>MOURNERS KADDISH YITGADAL v’yitkadesh sh’mei raba. B’alma di v’ra chirutei, v’yamlich malchutei, b’chayeichon uv,yomeichon uv,chayei d’chol beit Yisreal, baagala uviz’man kariv. V’imru: Amen.  Y’hei sh’mei raba m’varach l’alam ul’almei almaya. Yitbarach v’yishtabach v’yitpaar v’yitromam v’yitnasei, v’yit’hadar v’yitaleh v’yit’halal sh’mei d’Kud’sha B’rich Hu,  l’eila min kol birchata v’shirata, tushb’chata v’nechemata, daamiran b’alma. V’imru: Amen.  Y’hei sh’lama raba min sh’maya, v’chayim aleinu v’al kol Yisrael. V’imru: Amen.  Oseh shalom bimromav, hu yaaseh shalom aleinu, v’al kol Yisrael. V’imru: Amen.</vt:lpstr>
      <vt:lpstr>Let the glory of G-d be extolled and G-d’s great name be hallowed in the world of his creation G-d willed. May G-d rule in our own day, in our own lives, and in the life of all Israel, and let us say: Amen.    Let G-d’s Great Name be blessed forever and ever.    Beyond all the praises, songs and adorations that we can utter is the Holy One, the Blessed One, whom yet we glorify, honor and exalt. And let us say: Amen.   For us and all Israel, may the blessing of peace and the promise of life come true, and let us say: Amen.    May the one who causes peace to reign in the high heavens cause peace to reign among us, all Israel, and all the world, and let us say: Amen.   May the source of peace send peace to all who mourn and comfort to all who are bereaved. Amen.</vt:lpstr>
      <vt:lpstr>KIDDUSH (Raise the Kiddush cup filled with wine or grape juice.)  Baruch atah, Adonai Eloheinu, Melech haolam, borei p’ri hagafen. We praise you, Eternal G-d, Soverign of the universe, Creator of the fruit of the vine.  We praise You, O G-d, for the holiness of Shabbat.</vt:lpstr>
      <vt:lpstr>HAMOTZI  Baruch atah, Adonai Eloheinu, Melech haolam, hamotzi lechem min haaretz.  Praised are You, Eternal G-d, ruler of the universe, who brings forth  bread from the earth. </vt:lpstr>
      <vt:lpstr> Thank you for joining us!  for more information about JFS and our services visit: www.raleighcaryjfs.org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Raleigh-Cary jewish family services</dc:title>
  <dc:creator>Tracy Bennett</dc:creator>
  <cp:lastModifiedBy>Tracy Bennett</cp:lastModifiedBy>
  <cp:revision>73</cp:revision>
  <cp:lastPrinted>2020-07-03T19:37:27Z</cp:lastPrinted>
  <dcterms:created xsi:type="dcterms:W3CDTF">2020-05-14T13:08:29Z</dcterms:created>
  <dcterms:modified xsi:type="dcterms:W3CDTF">2022-02-08T19:43:36Z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0x010100CD74ED7F7EA6314DB99EA8B2007BB20E</vt:lpwstr>
  </property>
</Properties>
</file>